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9" r:id="rId4"/>
    <p:sldId id="282" r:id="rId5"/>
    <p:sldId id="271" r:id="rId6"/>
    <p:sldId id="283" r:id="rId7"/>
    <p:sldId id="284" r:id="rId8"/>
    <p:sldId id="285" r:id="rId9"/>
    <p:sldId id="286" r:id="rId10"/>
    <p:sldId id="287" r:id="rId11"/>
    <p:sldId id="288" r:id="rId12"/>
    <p:sldId id="289" r:id="rId13"/>
    <p:sldId id="266" r:id="rId14"/>
    <p:sldId id="269" r:id="rId15"/>
    <p:sldId id="258" r:id="rId16"/>
  </p:sldIdLst>
  <p:sldSz cx="9144000" cy="6858000" type="screen4x3"/>
  <p:notesSz cx="6797675" cy="9926638"/>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CB48D20F-6E5E-47E9-B7DB-2CB21398D3FC}">
          <p14:sldIdLst>
            <p14:sldId id="256"/>
            <p14:sldId id="257"/>
            <p14:sldId id="259"/>
            <p14:sldId id="282"/>
            <p14:sldId id="271"/>
            <p14:sldId id="283"/>
            <p14:sldId id="284"/>
            <p14:sldId id="285"/>
            <p14:sldId id="286"/>
            <p14:sldId id="287"/>
            <p14:sldId id="288"/>
            <p14:sldId id="289"/>
            <p14:sldId id="266"/>
            <p14:sldId id="269"/>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E97"/>
    <a:srgbClr val="898989"/>
    <a:srgbClr val="7A9A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4644" autoAdjust="0"/>
  </p:normalViewPr>
  <p:slideViewPr>
    <p:cSldViewPr>
      <p:cViewPr varScale="1">
        <p:scale>
          <a:sx n="58" d="100"/>
          <a:sy n="58" d="100"/>
        </p:scale>
        <p:origin x="120" y="6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Trebuchet MS" pitchFamily="34" charset="0"/>
                <a:cs typeface="+mn-cs"/>
              </a:defRPr>
            </a:lvl1pPr>
          </a:lstStyle>
          <a:p>
            <a:pPr>
              <a:defRPr/>
            </a:pPr>
            <a:fld id="{272966DD-3688-4419-9442-1C6084B4A191}" type="datetimeFigureOut">
              <a:rPr lang="en-GB"/>
              <a:pPr>
                <a:defRPr/>
              </a:pPr>
              <a:t>15/01/2025</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Trebuchet MS" pitchFamily="34" charset="0"/>
                <a:cs typeface="+mn-cs"/>
              </a:defRPr>
            </a:lvl1pPr>
          </a:lstStyle>
          <a:p>
            <a:pPr>
              <a:defRPr/>
            </a:pPr>
            <a:fld id="{1DA12108-72ED-4531-AB66-0AF470A42784}" type="slidenum">
              <a:rPr lang="en-GB"/>
              <a:pPr>
                <a:defRPr/>
              </a:pPr>
              <a:t>‹#›</a:t>
            </a:fld>
            <a:endParaRPr lang="en-GB" dirty="0"/>
          </a:p>
        </p:txBody>
      </p:sp>
    </p:spTree>
    <p:extLst>
      <p:ext uri="{BB962C8B-B14F-4D97-AF65-F5344CB8AC3E}">
        <p14:creationId xmlns:p14="http://schemas.microsoft.com/office/powerpoint/2010/main" val="162652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Trebuchet MS" pitchFamily="34" charset="0"/>
                <a:cs typeface="+mn-cs"/>
              </a:defRPr>
            </a:lvl1pPr>
          </a:lstStyle>
          <a:p>
            <a:pPr>
              <a:defRPr/>
            </a:pPr>
            <a:fld id="{C8F9C15B-009A-452B-ADA2-29A5B5C45837}" type="datetimeFigureOut">
              <a:rPr lang="en-GB"/>
              <a:pPr>
                <a:defRPr/>
              </a:pPr>
              <a:t>15/01/2025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Trebuchet MS" pitchFamily="34" charset="0"/>
                <a:cs typeface="+mn-cs"/>
              </a:defRPr>
            </a:lvl1pPr>
          </a:lstStyle>
          <a:p>
            <a:pPr>
              <a:defRPr/>
            </a:pPr>
            <a:fld id="{3D140E34-EFC8-4315-9AD2-573E8E71B7F4}" type="slidenum">
              <a:rPr lang="en-GB"/>
              <a:pPr>
                <a:defRPr/>
              </a:pPr>
              <a:t>‹#›</a:t>
            </a:fld>
            <a:endParaRPr lang="en-GB" dirty="0"/>
          </a:p>
        </p:txBody>
      </p:sp>
    </p:spTree>
    <p:extLst>
      <p:ext uri="{BB962C8B-B14F-4D97-AF65-F5344CB8AC3E}">
        <p14:creationId xmlns:p14="http://schemas.microsoft.com/office/powerpoint/2010/main" val="4291975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1</a:t>
            </a:fld>
            <a:endParaRPr lang="en-GB" dirty="0"/>
          </a:p>
        </p:txBody>
      </p:sp>
    </p:spTree>
    <p:extLst>
      <p:ext uri="{BB962C8B-B14F-4D97-AF65-F5344CB8AC3E}">
        <p14:creationId xmlns:p14="http://schemas.microsoft.com/office/powerpoint/2010/main" val="335984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152 Healthwatch’s across England</a:t>
            </a:r>
          </a:p>
          <a:p>
            <a:r>
              <a:rPr lang="en-GB" dirty="0"/>
              <a:t>There is a Healthwatch England</a:t>
            </a:r>
          </a:p>
          <a:p>
            <a:endParaRPr lang="en-GB" dirty="0"/>
          </a:p>
          <a:p>
            <a:r>
              <a:rPr lang="en-GB" dirty="0"/>
              <a:t>Funded via the department</a:t>
            </a:r>
            <a:r>
              <a:rPr lang="en-GB" baseline="0" dirty="0"/>
              <a:t> of health – led by volunteers</a:t>
            </a: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solidFill>
                  <a:srgbClr val="002060"/>
                </a:solidFill>
                <a:latin typeface="Trebuchet MS" pitchFamily="34" charset="0"/>
              </a:rPr>
              <a:t>The Chair of the organisation is Bill</a:t>
            </a:r>
            <a:r>
              <a:rPr lang="en-GB" baseline="0" dirty="0">
                <a:solidFill>
                  <a:srgbClr val="002060"/>
                </a:solidFill>
                <a:latin typeface="Trebuchet MS" pitchFamily="34" charset="0"/>
              </a:rPr>
              <a:t> Bruce </a:t>
            </a:r>
            <a:endParaRPr lang="en-GB" dirty="0">
              <a:solidFill>
                <a:srgbClr val="002060"/>
              </a:solidFill>
              <a:latin typeface="Trebuchet MS" pitchFamily="34" charset="0"/>
            </a:endParaRPr>
          </a:p>
          <a:p>
            <a:r>
              <a:rPr lang="en-GB" dirty="0"/>
              <a:t>We took over from Sefton Local</a:t>
            </a:r>
            <a:r>
              <a:rPr lang="en-GB" baseline="0" dirty="0"/>
              <a:t> Involvement Network in 2013.</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2</a:t>
            </a:fld>
            <a:endParaRPr lang="en-GB" dirty="0"/>
          </a:p>
        </p:txBody>
      </p:sp>
    </p:spTree>
    <p:extLst>
      <p:ext uri="{BB962C8B-B14F-4D97-AF65-F5344CB8AC3E}">
        <p14:creationId xmlns:p14="http://schemas.microsoft.com/office/powerpoint/2010/main" val="304517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There is a Healthwatch</a:t>
            </a:r>
            <a:r>
              <a:rPr lang="en-GB" baseline="0" dirty="0"/>
              <a:t> in every borough across England 152 and Healthwatch England</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As a Healthwatch we can conduct enter and view visits on NHS services including hospital wards, NHS care homes, GP surgeries – either announced or unannounced</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Reports – e.g.  reports have included  GP access, Continence services, Hospital trust reports, Covid report (Look on our website for all our reports)</a:t>
            </a: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3</a:t>
            </a:fld>
            <a:endParaRPr lang="en-GB" dirty="0"/>
          </a:p>
        </p:txBody>
      </p:sp>
    </p:spTree>
    <p:extLst>
      <p:ext uri="{BB962C8B-B14F-4D97-AF65-F5344CB8AC3E}">
        <p14:creationId xmlns:p14="http://schemas.microsoft.com/office/powerpoint/2010/main" val="378869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4</a:t>
            </a:fld>
            <a:endParaRPr lang="en-GB" dirty="0"/>
          </a:p>
        </p:txBody>
      </p:sp>
    </p:spTree>
    <p:extLst>
      <p:ext uri="{BB962C8B-B14F-4D97-AF65-F5344CB8AC3E}">
        <p14:creationId xmlns:p14="http://schemas.microsoft.com/office/powerpoint/2010/main" val="16182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a:t>
            </a:r>
            <a:r>
              <a:rPr lang="en-GB" baseline="0" dirty="0"/>
              <a:t> our role is to listen to Sefton residents and the people who access the services.  We feed any emerging health and social care themes to providers and commissioners of services…..</a:t>
            </a:r>
          </a:p>
          <a:p>
            <a:endParaRPr lang="en-GB" dirty="0"/>
          </a:p>
          <a:p>
            <a:r>
              <a:rPr lang="en-GB" dirty="0"/>
              <a:t>People can leave feedback</a:t>
            </a:r>
            <a:r>
              <a:rPr lang="en-GB" baseline="0" dirty="0"/>
              <a:t> on our website.  </a:t>
            </a:r>
            <a:r>
              <a:rPr lang="en-GB" dirty="0"/>
              <a:t>Works in a similar way to TripAdvisor where people can rate the service based on staff</a:t>
            </a:r>
            <a:r>
              <a:rPr lang="en-GB" baseline="0" dirty="0"/>
              <a:t> attitude, treatment, waiting times </a:t>
            </a:r>
            <a:r>
              <a:rPr lang="en-GB" baseline="0" dirty="0" err="1"/>
              <a:t>etc</a:t>
            </a:r>
            <a:endParaRPr lang="en-GB" baseline="0" dirty="0"/>
          </a:p>
          <a:p>
            <a:endParaRPr lang="en-GB" baseline="0" dirty="0"/>
          </a:p>
          <a:p>
            <a:r>
              <a:rPr lang="en-GB" baseline="0" dirty="0"/>
              <a:t>It’s easy and quick to do.  Also available in paper format </a:t>
            </a:r>
            <a:r>
              <a:rPr lang="en-GB" b="1" baseline="0" dirty="0"/>
              <a:t>( copies available will have to see what we could do as no office access)</a:t>
            </a:r>
          </a:p>
          <a:p>
            <a:endParaRPr lang="en-GB" b="1" baseline="0" dirty="0"/>
          </a:p>
          <a:p>
            <a:r>
              <a:rPr lang="en-GB" b="1" baseline="0" dirty="0"/>
              <a:t>Any queries you can contact any member of the Healthwatch team. </a:t>
            </a:r>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5</a:t>
            </a:fld>
            <a:endParaRPr lang="en-GB" dirty="0"/>
          </a:p>
        </p:txBody>
      </p:sp>
    </p:spTree>
    <p:extLst>
      <p:ext uri="{BB962C8B-B14F-4D97-AF65-F5344CB8AC3E}">
        <p14:creationId xmlns:p14="http://schemas.microsoft.com/office/powerpoint/2010/main" val="251554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Any queries on our signposting service please refer to Dawn on the contact details</a:t>
            </a:r>
            <a:r>
              <a:rPr lang="en-GB" b="1" baseline="0" dirty="0"/>
              <a:t> in the presentation. </a:t>
            </a: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r>
              <a:rPr lang="en-GB" dirty="0"/>
              <a:t>Our other services include: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Signposting and Information service is one of our statutory functions and it would be beneficial for GP’s to use the service and consider this as part of their wider signposting and social prescribing work.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Most</a:t>
            </a:r>
            <a:r>
              <a:rPr lang="en-GB" baseline="0" dirty="0"/>
              <a:t> of the calls we get are people looking to register with an NHS dentist – mainly in the Southport area</a:t>
            </a:r>
          </a:p>
          <a:p>
            <a:pPr marL="171450" indent="-171450">
              <a:buFont typeface="Arial" panose="020B0604020202020204" pitchFamily="34" charset="0"/>
              <a:buChar char="•"/>
            </a:pPr>
            <a:r>
              <a:rPr lang="en-GB" baseline="0" dirty="0"/>
              <a:t>We can also give people emergency dentist details if they are in a lot of pain and needing treatment urgently</a:t>
            </a:r>
          </a:p>
          <a:p>
            <a:pPr marL="171450" indent="-171450">
              <a:buFont typeface="Arial" panose="020B0604020202020204" pitchFamily="34" charset="0"/>
              <a:buChar char="•"/>
            </a:pPr>
            <a:r>
              <a:rPr lang="en-GB" baseline="0" dirty="0"/>
              <a:t> Dawn, our information and signposting officer, deals with calls from people looking for help with many health and social care issues including  mental health, social care queries or making an NHS complaint – more on this next</a:t>
            </a:r>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13</a:t>
            </a:fld>
            <a:endParaRPr lang="en-GB" dirty="0"/>
          </a:p>
        </p:txBody>
      </p:sp>
    </p:spTree>
    <p:extLst>
      <p:ext uri="{BB962C8B-B14F-4D97-AF65-F5344CB8AC3E}">
        <p14:creationId xmlns:p14="http://schemas.microsoft.com/office/powerpoint/2010/main" val="141439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57200">
              <a:lnSpc>
                <a:spcPct val="130000"/>
              </a:lnSpc>
              <a:defRPr/>
            </a:pPr>
            <a:r>
              <a:rPr lang="en-GB" sz="1200" b="1" dirty="0">
                <a:solidFill>
                  <a:schemeClr val="accent5">
                    <a:lumMod val="50000"/>
                  </a:schemeClr>
                </a:solidFill>
              </a:rPr>
              <a:t>Please refer to Dawn our signposting officer  if you have any queries</a:t>
            </a:r>
            <a:r>
              <a:rPr lang="en-GB" sz="1200" b="1" baseline="0" dirty="0">
                <a:solidFill>
                  <a:schemeClr val="accent5">
                    <a:lumMod val="50000"/>
                  </a:schemeClr>
                </a:solidFill>
              </a:rPr>
              <a:t> / questions on the advocacy service. </a:t>
            </a:r>
          </a:p>
          <a:p>
            <a:pPr marL="457200">
              <a:lnSpc>
                <a:spcPct val="130000"/>
              </a:lnSpc>
              <a:defRPr/>
            </a:pPr>
            <a:endParaRPr lang="en-GB" sz="1200" b="1" dirty="0">
              <a:solidFill>
                <a:schemeClr val="accent5">
                  <a:lumMod val="50000"/>
                </a:schemeClr>
              </a:solidFill>
            </a:endParaRPr>
          </a:p>
          <a:p>
            <a:pPr marL="457200">
              <a:lnSpc>
                <a:spcPct val="130000"/>
              </a:lnSpc>
              <a:defRPr/>
            </a:pPr>
            <a:r>
              <a:rPr lang="en-GB" sz="1200" b="0" dirty="0">
                <a:solidFill>
                  <a:schemeClr val="accent5">
                    <a:lumMod val="50000"/>
                  </a:schemeClr>
                </a:solidFill>
              </a:rPr>
              <a:t>They speak to our Information and Signposting Officer (ISO), Dawn, who triages their complaint and discusses their options with them</a:t>
            </a:r>
          </a:p>
          <a:p>
            <a:pPr marL="457200">
              <a:lnSpc>
                <a:spcPct val="130000"/>
              </a:lnSpc>
              <a:buFont typeface="Arial" charset="0"/>
              <a:buNone/>
              <a:defRPr/>
            </a:pPr>
            <a:endParaRPr lang="en-GB" sz="300" b="0" dirty="0">
              <a:solidFill>
                <a:schemeClr val="accent5">
                  <a:lumMod val="50000"/>
                </a:schemeClr>
              </a:solidFill>
            </a:endParaRPr>
          </a:p>
          <a:p>
            <a:pPr marL="457200">
              <a:lnSpc>
                <a:spcPct val="130000"/>
              </a:lnSpc>
              <a:defRPr/>
            </a:pPr>
            <a:r>
              <a:rPr lang="en-GB" sz="1200" b="0" dirty="0">
                <a:solidFill>
                  <a:schemeClr val="accent5">
                    <a:lumMod val="50000"/>
                  </a:schemeClr>
                </a:solidFill>
              </a:rPr>
              <a:t>The client is then separated in to one of two Tiers, Tier 1 or Tier 2</a:t>
            </a:r>
          </a:p>
          <a:p>
            <a:endParaRPr lang="en-GB" sz="1200" b="0" dirty="0">
              <a:solidFill>
                <a:schemeClr val="accent5">
                  <a:lumMod val="50000"/>
                </a:schemeClr>
              </a:solidFill>
            </a:endParaRPr>
          </a:p>
          <a:p>
            <a:pPr marL="457200">
              <a:defRPr/>
            </a:pPr>
            <a:r>
              <a:rPr lang="en-GB" sz="1200" b="0" dirty="0">
                <a:solidFill>
                  <a:srgbClr val="002060"/>
                </a:solidFill>
              </a:rPr>
              <a:t>Tier 1 can be anything ranging from:</a:t>
            </a:r>
          </a:p>
          <a:p>
            <a:pPr marL="457200">
              <a:defRPr/>
            </a:pPr>
            <a:endParaRPr lang="en-GB" sz="1200" b="0" dirty="0">
              <a:solidFill>
                <a:srgbClr val="002060"/>
              </a:solidFill>
            </a:endParaRPr>
          </a:p>
          <a:p>
            <a:pPr marL="742950" indent="-285750">
              <a:buBlip>
                <a:blip r:embed="rId3"/>
              </a:buBlip>
              <a:defRPr/>
            </a:pPr>
            <a:r>
              <a:rPr lang="en-GB" sz="1200" b="0" dirty="0">
                <a:solidFill>
                  <a:srgbClr val="002060"/>
                </a:solidFill>
              </a:rPr>
              <a:t>Phone numbers or complaint information being given</a:t>
            </a:r>
            <a:br>
              <a:rPr lang="en-GB" sz="1200" b="0" dirty="0">
                <a:solidFill>
                  <a:srgbClr val="002060"/>
                </a:solidFill>
              </a:rPr>
            </a:br>
            <a:endParaRPr lang="en-GB" sz="1200" b="0" dirty="0">
              <a:solidFill>
                <a:srgbClr val="002060"/>
              </a:solidFill>
            </a:endParaRPr>
          </a:p>
          <a:p>
            <a:pPr marL="742950" indent="-285750">
              <a:buBlip>
                <a:blip r:embed="rId3"/>
              </a:buBlip>
              <a:defRPr/>
            </a:pPr>
            <a:r>
              <a:rPr lang="en-GB" sz="1200" dirty="0">
                <a:solidFill>
                  <a:srgbClr val="002060"/>
                </a:solidFill>
              </a:rPr>
              <a:t> Sending a Self Help Information Pack (SHIP) to the client and making a 14 day call back (if required)</a:t>
            </a:r>
          </a:p>
          <a:p>
            <a:pPr marL="457200">
              <a:defRPr/>
            </a:pPr>
            <a:endParaRPr lang="en-GB" sz="1200" dirty="0">
              <a:solidFill>
                <a:srgbClr val="002060"/>
              </a:solidFill>
            </a:endParaRPr>
          </a:p>
          <a:p>
            <a:pPr marL="742950" indent="-285750">
              <a:buBlip>
                <a:blip r:embed="rId3"/>
              </a:buBlip>
              <a:defRPr/>
            </a:pPr>
            <a:r>
              <a:rPr lang="en-GB" sz="1200" dirty="0">
                <a:solidFill>
                  <a:srgbClr val="002060"/>
                </a:solidFill>
              </a:rPr>
              <a:t> If a 14 day call back is required, Dawn will discuss if the SHIP was helpful or if any further support is needed</a:t>
            </a:r>
          </a:p>
          <a:p>
            <a:pPr marL="457200">
              <a:defRPr/>
            </a:pPr>
            <a:endParaRPr lang="en-GB" sz="1200" dirty="0">
              <a:solidFill>
                <a:srgbClr val="002060"/>
              </a:solidFill>
            </a:endParaRPr>
          </a:p>
          <a:p>
            <a:pPr marL="742950" indent="-285750">
              <a:buBlip>
                <a:blip r:embed="rId3"/>
              </a:buBlip>
              <a:defRPr/>
            </a:pPr>
            <a:r>
              <a:rPr lang="en-GB" sz="1200" dirty="0">
                <a:solidFill>
                  <a:srgbClr val="002060"/>
                </a:solidFill>
              </a:rPr>
              <a:t> If further support is needed, Dawn will take further details and allocate the case for Advocacy (Tier 2</a:t>
            </a:r>
          </a:p>
          <a:p>
            <a:pPr marL="742950" indent="-285750">
              <a:buBlip>
                <a:blip r:embed="rId3"/>
              </a:buBlip>
              <a:defRPr/>
            </a:pPr>
            <a:endParaRPr lang="en-GB" sz="1200" dirty="0">
              <a:solidFill>
                <a:srgbClr val="002060"/>
              </a:solidFill>
            </a:endParaRPr>
          </a:p>
          <a:p>
            <a:pPr marL="457200">
              <a:defRPr/>
            </a:pPr>
            <a:endParaRPr lang="en-GB" sz="1200" dirty="0">
              <a:solidFill>
                <a:srgbClr val="002060"/>
              </a:solidFill>
            </a:endParaRPr>
          </a:p>
          <a:p>
            <a:pPr marL="457200">
              <a:defRPr/>
            </a:pPr>
            <a:r>
              <a:rPr lang="en-GB" sz="1200" dirty="0">
                <a:solidFill>
                  <a:srgbClr val="002060"/>
                </a:solidFill>
              </a:rPr>
              <a:t>Tier 2 – is where a formal complaint is identified and an</a:t>
            </a:r>
            <a:r>
              <a:rPr lang="en-GB" sz="1200" baseline="0" dirty="0">
                <a:solidFill>
                  <a:srgbClr val="002060"/>
                </a:solidFill>
              </a:rPr>
              <a:t> advocate is available for support.</a:t>
            </a:r>
            <a:endParaRPr lang="en-GB" sz="1200" dirty="0">
              <a:solidFill>
                <a:srgbClr val="002060"/>
              </a:solidFill>
            </a:endParaRPr>
          </a:p>
          <a:p>
            <a:pPr marL="742950" indent="-285750">
              <a:buBlip>
                <a:blip r:embed="rId3"/>
              </a:buBlip>
              <a:defRPr/>
            </a:pPr>
            <a:endParaRPr lang="en-GB" dirty="0"/>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14</a:t>
            </a:fld>
            <a:endParaRPr lang="en-GB" dirty="0"/>
          </a:p>
        </p:txBody>
      </p:sp>
    </p:spTree>
    <p:extLst>
      <p:ext uri="{BB962C8B-B14F-4D97-AF65-F5344CB8AC3E}">
        <p14:creationId xmlns:p14="http://schemas.microsoft.com/office/powerpoint/2010/main" val="172827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140E34-EFC8-4315-9AD2-573E8E71B7F4}" type="slidenum">
              <a:rPr lang="en-GB" smtClean="0"/>
              <a:pPr>
                <a:defRPr/>
              </a:pPr>
              <a:t>15</a:t>
            </a:fld>
            <a:endParaRPr lang="en-GB" dirty="0"/>
          </a:p>
        </p:txBody>
      </p:sp>
    </p:spTree>
    <p:extLst>
      <p:ext uri="{BB962C8B-B14F-4D97-AF65-F5344CB8AC3E}">
        <p14:creationId xmlns:p14="http://schemas.microsoft.com/office/powerpoint/2010/main" val="3099393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3" name="Title Placeholder 1"/>
          <p:cNvSpPr>
            <a:spLocks noGrp="1"/>
          </p:cNvSpPr>
          <p:nvPr>
            <p:ph type="ctrTitle"/>
          </p:nvPr>
        </p:nvSpPr>
        <p:spPr>
          <a:xfrm>
            <a:off x="614363" y="5321300"/>
            <a:ext cx="7691437" cy="579438"/>
          </a:xfrm>
        </p:spPr>
        <p:txBody>
          <a:bodyPr/>
          <a:lstStyle>
            <a:lvl1pPr>
              <a:defRPr smtClean="0">
                <a:solidFill>
                  <a:srgbClr val="E73E97"/>
                </a:solidFill>
              </a:defRPr>
            </a:lvl1pPr>
          </a:lstStyle>
          <a:p>
            <a:pPr lvl="0"/>
            <a:r>
              <a:rPr lang="en-US" noProof="0"/>
              <a:t>Click to edit Master title style</a:t>
            </a:r>
            <a:endParaRPr lang="en-GB" noProof="0"/>
          </a:p>
        </p:txBody>
      </p:sp>
      <p:sp>
        <p:nvSpPr>
          <p:cNvPr id="20484" name="Text Placeholder 2"/>
          <p:cNvSpPr>
            <a:spLocks noGrp="1"/>
          </p:cNvSpPr>
          <p:nvPr>
            <p:ph type="subTitle" idx="1"/>
          </p:nvPr>
        </p:nvSpPr>
        <p:spPr>
          <a:xfrm>
            <a:off x="614363" y="5805488"/>
            <a:ext cx="7691437" cy="360362"/>
          </a:xfrm>
        </p:spPr>
        <p:txBody>
          <a:bodyPr/>
          <a:lstStyle>
            <a:lvl1pPr>
              <a:defRPr sz="2500" b="1" smtClean="0"/>
            </a:lvl1pPr>
          </a:lstStyle>
          <a:p>
            <a:pPr lvl="0"/>
            <a:r>
              <a:rPr lang="en-US" noProof="0"/>
              <a:t>Click to edit Master subtitle style</a:t>
            </a:r>
            <a:endParaRPr lang="en-GB" noProof="0"/>
          </a:p>
        </p:txBody>
      </p:sp>
      <p:pic>
        <p:nvPicPr>
          <p:cNvPr id="204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319088"/>
            <a:ext cx="26035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F7E3E47-F0E1-45B2-AF0C-1EF1B445B459}" type="datetime1">
              <a:rPr lang="en-GB"/>
              <a:pPr>
                <a:defRPr/>
              </a:pPr>
              <a:t>15/01/2025</a:t>
            </a:fld>
            <a:endParaRPr lang="en-GB" dirty="0"/>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pPr>
              <a:defRPr/>
            </a:pPr>
            <a:fld id="{2386EA4B-A9A3-4939-9D7F-56916FAF25D3}" type="slidenum">
              <a:rPr lang="en-GB"/>
              <a:pPr>
                <a:defRPr/>
              </a:pPr>
              <a:t>‹#›</a:t>
            </a:fld>
            <a:endParaRPr lang="en-GB" dirty="0"/>
          </a:p>
        </p:txBody>
      </p:sp>
    </p:spTree>
    <p:extLst>
      <p:ext uri="{BB962C8B-B14F-4D97-AF65-F5344CB8AC3E}">
        <p14:creationId xmlns:p14="http://schemas.microsoft.com/office/powerpoint/2010/main" val="242335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0F5979C-A873-4692-AE48-8F20F7905B4C}" type="datetime1">
              <a:rPr lang="en-GB"/>
              <a:pPr>
                <a:defRPr/>
              </a:pPr>
              <a:t>15/01/2025</a:t>
            </a:fld>
            <a:endParaRPr lang="en-GB" dirty="0"/>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pPr>
              <a:defRPr/>
            </a:pPr>
            <a:fld id="{548DA26F-AF6D-4100-91D2-10980865A4D1}" type="slidenum">
              <a:rPr lang="en-GB"/>
              <a:pPr>
                <a:defRPr/>
              </a:pPr>
              <a:t>‹#›</a:t>
            </a:fld>
            <a:endParaRPr lang="en-GB" dirty="0"/>
          </a:p>
        </p:txBody>
      </p:sp>
    </p:spTree>
    <p:extLst>
      <p:ext uri="{BB962C8B-B14F-4D97-AF65-F5344CB8AC3E}">
        <p14:creationId xmlns:p14="http://schemas.microsoft.com/office/powerpoint/2010/main" val="360831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lthwatc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4561" y="812333"/>
            <a:ext cx="7218000" cy="50400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542C9B4-A5D9-4D0B-8813-AB8EE35B3212}" type="datetime1">
              <a:rPr lang="en-GB"/>
              <a:pPr>
                <a:defRPr/>
              </a:pPr>
              <a:t>15/01/2025</a:t>
            </a:fld>
            <a:endParaRPr lang="en-GB" dirty="0"/>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pPr>
              <a:defRPr/>
            </a:pPr>
            <a:fld id="{57433F1D-49A8-46A0-A139-3E79CD86E8D5}" type="slidenum">
              <a:rPr lang="en-GB"/>
              <a:pPr>
                <a:defRPr/>
              </a:pPr>
              <a:t>‹#›</a:t>
            </a:fld>
            <a:endParaRPr lang="en-GB" dirty="0"/>
          </a:p>
        </p:txBody>
      </p:sp>
    </p:spTree>
    <p:extLst>
      <p:ext uri="{BB962C8B-B14F-4D97-AF65-F5344CB8AC3E}">
        <p14:creationId xmlns:p14="http://schemas.microsoft.com/office/powerpoint/2010/main" val="252156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Healthwatch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2775" y="898057"/>
            <a:ext cx="3883025" cy="724367"/>
          </a:xfrm>
        </p:spPr>
        <p:txBody>
          <a:bodyPr/>
          <a:lstStyle>
            <a:lvl1pPr>
              <a:lnSpc>
                <a:spcPts val="2800"/>
              </a:lnSpc>
              <a:defRPr/>
            </a:lvl1pPr>
          </a:lstStyle>
          <a:p>
            <a:r>
              <a:rPr lang="en-US"/>
              <a:t>Click to edit Master title style</a:t>
            </a:r>
            <a:endParaRPr lang="en-GB" dirty="0"/>
          </a:p>
        </p:txBody>
      </p:sp>
      <p:sp>
        <p:nvSpPr>
          <p:cNvPr id="3" name="Content Placeholder 2"/>
          <p:cNvSpPr>
            <a:spLocks noGrp="1"/>
          </p:cNvSpPr>
          <p:nvPr>
            <p:ph sz="half" idx="1"/>
          </p:nvPr>
        </p:nvSpPr>
        <p:spPr>
          <a:xfrm>
            <a:off x="1040607" y="897148"/>
            <a:ext cx="3219449" cy="428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425950" y="1765299"/>
            <a:ext cx="3879850" cy="3600000"/>
          </a:xfrm>
        </p:spPr>
        <p:txBody>
          <a:bodyPr/>
          <a:lstStyle>
            <a:lvl1pPr>
              <a:lnSpc>
                <a:spcPts val="1800"/>
              </a:lnSpc>
              <a:defRPr sz="1600"/>
            </a:lvl1pPr>
            <a:lvl2pPr marL="162000" indent="-162000">
              <a:defRPr sz="1600"/>
            </a:lvl2pPr>
            <a:lvl3pPr marL="324000" indent="-162000">
              <a:defRPr sz="1600"/>
            </a:lvl3pPr>
            <a:lvl4pPr marL="486000" indent="-162000">
              <a:defRPr sz="1600"/>
            </a:lvl4pPr>
            <a:lvl5pPr marL="648000" indent="-1620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C399711-A783-41DD-9DB3-E429CBE9B548}" type="datetime1">
              <a:rPr lang="en-GB"/>
              <a:pPr>
                <a:defRPr/>
              </a:pPr>
              <a:t>15/01/2025</a:t>
            </a:fld>
            <a:endParaRPr lang="en-GB" dirty="0"/>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pPr>
              <a:defRPr/>
            </a:pPr>
            <a:fld id="{3BC20496-B61E-4CC7-A890-E7EB2A82FF12}" type="slidenum">
              <a:rPr lang="en-GB"/>
              <a:pPr>
                <a:defRPr/>
              </a:pPr>
              <a:t>‹#›</a:t>
            </a:fld>
            <a:endParaRPr lang="en-GB" dirty="0"/>
          </a:p>
        </p:txBody>
      </p:sp>
    </p:spTree>
    <p:extLst>
      <p:ext uri="{BB962C8B-B14F-4D97-AF65-F5344CB8AC3E}">
        <p14:creationId xmlns:p14="http://schemas.microsoft.com/office/powerpoint/2010/main" val="69264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2D140C-FC54-4DDB-BD71-C8A621231BAA}" type="datetime1">
              <a:rPr lang="en-GB"/>
              <a:pPr>
                <a:defRPr/>
              </a:pPr>
              <a:t>15/01/2025</a:t>
            </a:fld>
            <a:endParaRPr lang="en-GB" dirty="0"/>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pPr>
              <a:defRPr/>
            </a:pPr>
            <a:fld id="{E0E84AC0-C91E-4576-904B-767F23911925}" type="slidenum">
              <a:rPr lang="en-GB"/>
              <a:pPr>
                <a:defRPr/>
              </a:pPr>
              <a:t>‹#›</a:t>
            </a:fld>
            <a:endParaRPr lang="en-GB" dirty="0"/>
          </a:p>
        </p:txBody>
      </p:sp>
    </p:spTree>
    <p:extLst>
      <p:ext uri="{BB962C8B-B14F-4D97-AF65-F5344CB8AC3E}">
        <p14:creationId xmlns:p14="http://schemas.microsoft.com/office/powerpoint/2010/main" val="37136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3CBD32F-8C1E-435B-96EC-9EC21F1F12D4}" type="datetime1">
              <a:rPr lang="en-GB"/>
              <a:pPr>
                <a:defRPr/>
              </a:pPr>
              <a:t>15/01/2025</a:t>
            </a:fld>
            <a:endParaRPr lang="en-GB" dirty="0"/>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pPr>
              <a:defRPr/>
            </a:pPr>
            <a:fld id="{4426B5AD-C669-463C-A8D0-CBF3FB1F5A31}" type="slidenum">
              <a:rPr lang="en-GB"/>
              <a:pPr>
                <a:defRPr/>
              </a:pPr>
              <a:t>‹#›</a:t>
            </a:fld>
            <a:endParaRPr lang="en-GB" dirty="0"/>
          </a:p>
        </p:txBody>
      </p:sp>
    </p:spTree>
    <p:extLst>
      <p:ext uri="{BB962C8B-B14F-4D97-AF65-F5344CB8AC3E}">
        <p14:creationId xmlns:p14="http://schemas.microsoft.com/office/powerpoint/2010/main" val="307298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021424A-6B4B-4649-98F5-332CD95D24EF}" type="datetime1">
              <a:rPr lang="en-GB"/>
              <a:pPr>
                <a:defRPr/>
              </a:pPr>
              <a:t>15/01/2025</a:t>
            </a:fld>
            <a:endParaRPr lang="en-GB" dirty="0"/>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pPr>
              <a:defRPr/>
            </a:pPr>
            <a:fld id="{E95B6C69-DAF9-4443-A960-975D37E965A3}" type="slidenum">
              <a:rPr lang="en-GB"/>
              <a:pPr>
                <a:defRPr/>
              </a:pPr>
              <a:t>‹#›</a:t>
            </a:fld>
            <a:endParaRPr lang="en-GB" dirty="0"/>
          </a:p>
        </p:txBody>
      </p:sp>
    </p:spTree>
    <p:extLst>
      <p:ext uri="{BB962C8B-B14F-4D97-AF65-F5344CB8AC3E}">
        <p14:creationId xmlns:p14="http://schemas.microsoft.com/office/powerpoint/2010/main" val="427829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CB1055-D033-463F-B3BF-F7C5B2CBD1DB}" type="datetime1">
              <a:rPr lang="en-GB"/>
              <a:pPr>
                <a:defRPr/>
              </a:pPr>
              <a:t>15/01/2025</a:t>
            </a:fld>
            <a:endParaRPr lang="en-GB" dirty="0"/>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pPr>
              <a:defRPr/>
            </a:pPr>
            <a:fld id="{9B69A604-95D9-4D3B-A1CA-8CE9B87DE4E6}" type="slidenum">
              <a:rPr lang="en-GB"/>
              <a:pPr>
                <a:defRPr/>
              </a:pPr>
              <a:t>‹#›</a:t>
            </a:fld>
            <a:endParaRPr lang="en-GB" dirty="0"/>
          </a:p>
        </p:txBody>
      </p:sp>
    </p:spTree>
    <p:extLst>
      <p:ext uri="{BB962C8B-B14F-4D97-AF65-F5344CB8AC3E}">
        <p14:creationId xmlns:p14="http://schemas.microsoft.com/office/powerpoint/2010/main" val="279349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8D93E4-75F5-4413-B655-F411FF33C9E7}" type="datetime1">
              <a:rPr lang="en-GB"/>
              <a:pPr>
                <a:defRPr/>
              </a:pPr>
              <a:t>15/01/2025</a:t>
            </a:fld>
            <a:endParaRPr lang="en-GB" dirty="0"/>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pPr>
              <a:defRPr/>
            </a:pPr>
            <a:fld id="{CADBAE2B-1C7E-4818-9AFB-B20B793C0091}" type="slidenum">
              <a:rPr lang="en-GB"/>
              <a:pPr>
                <a:defRPr/>
              </a:pPr>
              <a:t>‹#›</a:t>
            </a:fld>
            <a:endParaRPr lang="en-GB" dirty="0"/>
          </a:p>
        </p:txBody>
      </p:sp>
    </p:spTree>
    <p:extLst>
      <p:ext uri="{BB962C8B-B14F-4D97-AF65-F5344CB8AC3E}">
        <p14:creationId xmlns:p14="http://schemas.microsoft.com/office/powerpoint/2010/main" val="399587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3F89E5-8007-4BE2-AC46-F6295DEE6203}" type="datetime1">
              <a:rPr lang="en-GB"/>
              <a:pPr>
                <a:defRPr/>
              </a:pPr>
              <a:t>15/01/2025</a:t>
            </a:fld>
            <a:endParaRPr lang="en-GB" dirty="0"/>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pPr>
              <a:defRPr/>
            </a:pPr>
            <a:fld id="{47215413-4129-4181-AC8C-C0E6CE7A0643}" type="slidenum">
              <a:rPr lang="en-GB"/>
              <a:pPr>
                <a:defRPr/>
              </a:pPr>
              <a:t>‹#›</a:t>
            </a:fld>
            <a:endParaRPr lang="en-GB" dirty="0"/>
          </a:p>
        </p:txBody>
      </p:sp>
    </p:spTree>
    <p:extLst>
      <p:ext uri="{BB962C8B-B14F-4D97-AF65-F5344CB8AC3E}">
        <p14:creationId xmlns:p14="http://schemas.microsoft.com/office/powerpoint/2010/main" val="91722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5" descr="HWL_PowerPoint_Template_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277100" y="5519738"/>
            <a:ext cx="15097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074738" y="812800"/>
            <a:ext cx="72183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1076325" y="1751013"/>
            <a:ext cx="72183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079500" y="6340475"/>
            <a:ext cx="1511300" cy="225425"/>
          </a:xfrm>
          <a:prstGeom prst="rect">
            <a:avLst/>
          </a:prstGeom>
        </p:spPr>
        <p:txBody>
          <a:bodyPr vert="horz" lIns="0" tIns="0" rIns="0" bIns="0" rtlCol="0" anchor="t" anchorCtr="0">
            <a:noAutofit/>
          </a:bodyPr>
          <a:lstStyle>
            <a:lvl1pPr algn="l" fontAlgn="auto">
              <a:spcBef>
                <a:spcPts val="0"/>
              </a:spcBef>
              <a:spcAft>
                <a:spcPts val="0"/>
              </a:spcAft>
              <a:defRPr sz="1200" smtClean="0">
                <a:solidFill>
                  <a:schemeClr val="tx1">
                    <a:tint val="75000"/>
                  </a:schemeClr>
                </a:solidFill>
                <a:latin typeface="Trebuchet MS" pitchFamily="34" charset="0"/>
                <a:cs typeface="+mn-cs"/>
              </a:defRPr>
            </a:lvl1pPr>
          </a:lstStyle>
          <a:p>
            <a:pPr>
              <a:defRPr/>
            </a:pPr>
            <a:fld id="{476A5FFB-ACAE-4F4B-B39D-C43EFB8BCB2E}" type="datetime1">
              <a:rPr lang="en-GB"/>
              <a:pPr>
                <a:defRPr/>
              </a:pPr>
              <a:t>15/01/2025</a:t>
            </a:fld>
            <a:endParaRPr lang="en-GB" dirty="0"/>
          </a:p>
        </p:txBody>
      </p:sp>
      <p:sp>
        <p:nvSpPr>
          <p:cNvPr id="5" name="Footer Placeholder 4"/>
          <p:cNvSpPr>
            <a:spLocks noGrp="1"/>
          </p:cNvSpPr>
          <p:nvPr>
            <p:ph type="ftr" sz="quarter" idx="3"/>
          </p:nvPr>
        </p:nvSpPr>
        <p:spPr>
          <a:xfrm>
            <a:off x="3124200" y="6340475"/>
            <a:ext cx="2894013" cy="225425"/>
          </a:xfrm>
          <a:prstGeom prst="rect">
            <a:avLst/>
          </a:prstGeom>
        </p:spPr>
        <p:txBody>
          <a:bodyPr vert="horz" wrap="square" lIns="0" tIns="0" rIns="0" bIns="0" numCol="1" anchor="t" anchorCtr="0" compatLnSpc="1">
            <a:prstTxWarp prst="textNoShape">
              <a:avLst/>
            </a:prstTxWarp>
            <a:noAutofit/>
          </a:bodyPr>
          <a:lstStyle>
            <a:lvl1pPr>
              <a:defRPr sz="1200">
                <a:solidFill>
                  <a:srgbClr val="898989"/>
                </a:solidFill>
                <a:latin typeface="Trebuchet MS" pitchFamily="34" charset="0"/>
              </a:defRPr>
            </a:lvl1pPr>
          </a:lstStyle>
          <a:p>
            <a:endParaRPr lang="en-GB"/>
          </a:p>
        </p:txBody>
      </p:sp>
      <p:sp>
        <p:nvSpPr>
          <p:cNvPr id="6" name="Slide Number Placeholder 5"/>
          <p:cNvSpPr>
            <a:spLocks noGrp="1"/>
          </p:cNvSpPr>
          <p:nvPr>
            <p:ph type="sldNum" sz="quarter" idx="4"/>
          </p:nvPr>
        </p:nvSpPr>
        <p:spPr>
          <a:xfrm>
            <a:off x="6548438" y="6332538"/>
            <a:ext cx="1752600" cy="225425"/>
          </a:xfrm>
          <a:prstGeom prst="rect">
            <a:avLst/>
          </a:prstGeom>
        </p:spPr>
        <p:txBody>
          <a:bodyPr vert="horz" lIns="0" tIns="0" rIns="0" bIns="0" rtlCol="0" anchor="t" anchorCtr="0">
            <a:noAutofit/>
          </a:bodyPr>
          <a:lstStyle>
            <a:lvl1pPr algn="r" fontAlgn="auto">
              <a:spcBef>
                <a:spcPts val="0"/>
              </a:spcBef>
              <a:spcAft>
                <a:spcPts val="0"/>
              </a:spcAft>
              <a:defRPr sz="1200" smtClean="0">
                <a:solidFill>
                  <a:schemeClr val="tx1">
                    <a:tint val="75000"/>
                  </a:schemeClr>
                </a:solidFill>
                <a:latin typeface="Trebuchet MS" pitchFamily="34" charset="0"/>
                <a:cs typeface="+mn-cs"/>
              </a:defRPr>
            </a:lvl1pPr>
          </a:lstStyle>
          <a:p>
            <a:pPr>
              <a:defRPr/>
            </a:pPr>
            <a:fld id="{9A84FF2D-88AA-4251-8799-2AADAC55C91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900" b="1" kern="1200">
          <a:solidFill>
            <a:schemeClr val="bg2"/>
          </a:solidFill>
          <a:latin typeface="Trebuchet MS" pitchFamily="34" charset="0"/>
          <a:ea typeface="+mj-ea"/>
          <a:cs typeface="+mj-cs"/>
        </a:defRPr>
      </a:lvl1pPr>
      <a:lvl2pPr algn="l" rtl="0" eaLnBrk="1" fontAlgn="base" hangingPunct="1">
        <a:spcBef>
          <a:spcPct val="0"/>
        </a:spcBef>
        <a:spcAft>
          <a:spcPct val="0"/>
        </a:spcAft>
        <a:defRPr sz="2900" b="1">
          <a:solidFill>
            <a:schemeClr val="bg2"/>
          </a:solidFill>
          <a:latin typeface="Trebuchet MS" pitchFamily="34" charset="0"/>
        </a:defRPr>
      </a:lvl2pPr>
      <a:lvl3pPr algn="l" rtl="0" eaLnBrk="1" fontAlgn="base" hangingPunct="1">
        <a:spcBef>
          <a:spcPct val="0"/>
        </a:spcBef>
        <a:spcAft>
          <a:spcPct val="0"/>
        </a:spcAft>
        <a:defRPr sz="2900" b="1">
          <a:solidFill>
            <a:schemeClr val="bg2"/>
          </a:solidFill>
          <a:latin typeface="Trebuchet MS" pitchFamily="34" charset="0"/>
        </a:defRPr>
      </a:lvl3pPr>
      <a:lvl4pPr algn="l" rtl="0" eaLnBrk="1" fontAlgn="base" hangingPunct="1">
        <a:spcBef>
          <a:spcPct val="0"/>
        </a:spcBef>
        <a:spcAft>
          <a:spcPct val="0"/>
        </a:spcAft>
        <a:defRPr sz="2900" b="1">
          <a:solidFill>
            <a:schemeClr val="bg2"/>
          </a:solidFill>
          <a:latin typeface="Trebuchet MS" pitchFamily="34" charset="0"/>
        </a:defRPr>
      </a:lvl4pPr>
      <a:lvl5pPr algn="l" rtl="0" eaLnBrk="1" fontAlgn="base" hangingPunct="1">
        <a:spcBef>
          <a:spcPct val="0"/>
        </a:spcBef>
        <a:spcAft>
          <a:spcPct val="0"/>
        </a:spcAft>
        <a:defRPr sz="2900" b="1">
          <a:solidFill>
            <a:schemeClr val="bg2"/>
          </a:solidFill>
          <a:latin typeface="Trebuchet MS" pitchFamily="34" charset="0"/>
        </a:defRPr>
      </a:lvl5pPr>
      <a:lvl6pPr marL="457200" algn="l" rtl="0" eaLnBrk="1" fontAlgn="base" hangingPunct="1">
        <a:spcBef>
          <a:spcPct val="0"/>
        </a:spcBef>
        <a:spcAft>
          <a:spcPct val="0"/>
        </a:spcAft>
        <a:defRPr sz="2900" b="1">
          <a:solidFill>
            <a:schemeClr val="bg2"/>
          </a:solidFill>
          <a:latin typeface="Trebuchet MS" pitchFamily="34" charset="0"/>
        </a:defRPr>
      </a:lvl6pPr>
      <a:lvl7pPr marL="914400" algn="l" rtl="0" eaLnBrk="1" fontAlgn="base" hangingPunct="1">
        <a:spcBef>
          <a:spcPct val="0"/>
        </a:spcBef>
        <a:spcAft>
          <a:spcPct val="0"/>
        </a:spcAft>
        <a:defRPr sz="2900" b="1">
          <a:solidFill>
            <a:schemeClr val="bg2"/>
          </a:solidFill>
          <a:latin typeface="Trebuchet MS" pitchFamily="34" charset="0"/>
        </a:defRPr>
      </a:lvl7pPr>
      <a:lvl8pPr marL="1371600" algn="l" rtl="0" eaLnBrk="1" fontAlgn="base" hangingPunct="1">
        <a:spcBef>
          <a:spcPct val="0"/>
        </a:spcBef>
        <a:spcAft>
          <a:spcPct val="0"/>
        </a:spcAft>
        <a:defRPr sz="2900" b="1">
          <a:solidFill>
            <a:schemeClr val="bg2"/>
          </a:solidFill>
          <a:latin typeface="Trebuchet MS" pitchFamily="34" charset="0"/>
        </a:defRPr>
      </a:lvl8pPr>
      <a:lvl9pPr marL="1828800" algn="l" rtl="0" eaLnBrk="1" fontAlgn="base" hangingPunct="1">
        <a:spcBef>
          <a:spcPct val="0"/>
        </a:spcBef>
        <a:spcAft>
          <a:spcPct val="0"/>
        </a:spcAft>
        <a:defRPr sz="2900" b="1">
          <a:solidFill>
            <a:schemeClr val="bg2"/>
          </a:solidFill>
          <a:latin typeface="Trebuchet MS" pitchFamily="34" charset="0"/>
        </a:defRPr>
      </a:lvl9pPr>
    </p:titleStyle>
    <p:bodyStyle>
      <a:lvl1pPr algn="l" rtl="0" eaLnBrk="1" fontAlgn="base" hangingPunct="1">
        <a:spcBef>
          <a:spcPct val="0"/>
        </a:spcBef>
        <a:spcAft>
          <a:spcPct val="0"/>
        </a:spcAft>
        <a:buFont typeface="Arial" charset="0"/>
        <a:defRPr sz="1600" kern="1200">
          <a:solidFill>
            <a:schemeClr val="tx2"/>
          </a:solidFill>
          <a:latin typeface="Trebuchet MS" pitchFamily="34" charset="0"/>
          <a:ea typeface="+mn-ea"/>
          <a:cs typeface="+mn-cs"/>
        </a:defRPr>
      </a:lvl1pPr>
      <a:lvl2pPr marL="157163" indent="-157163"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2pPr>
      <a:lvl3pPr marL="309563" indent="-152400"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3pPr>
      <a:lvl4pPr marL="4619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4pPr>
      <a:lvl5pPr marL="6143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healthwatchsefton.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info@healthwatchsefton.co.uk"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623"/>
            <a:ext cx="6154757" cy="131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52DA4E04-41F9-4EA0-8405-26D8DDAED053}"/>
              </a:ext>
            </a:extLst>
          </p:cNvPr>
          <p:cNvSpPr>
            <a:spLocks noGrp="1"/>
          </p:cNvSpPr>
          <p:nvPr>
            <p:ph type="ctrTitle"/>
          </p:nvPr>
        </p:nvSpPr>
        <p:spPr>
          <a:xfrm>
            <a:off x="323528" y="5406231"/>
            <a:ext cx="7691437" cy="579438"/>
          </a:xfrm>
        </p:spPr>
        <p:txBody>
          <a:bodyPr/>
          <a:lstStyle/>
          <a:p>
            <a:r>
              <a:rPr lang="en-US" dirty="0"/>
              <a:t>Your Health and Social Care Champion </a:t>
            </a:r>
            <a:endParaRPr lang="en-GB" dirty="0"/>
          </a:p>
        </p:txBody>
      </p:sp>
      <p:sp>
        <p:nvSpPr>
          <p:cNvPr id="6" name="Subtitle 5">
            <a:extLst>
              <a:ext uri="{FF2B5EF4-FFF2-40B4-BE49-F238E27FC236}">
                <a16:creationId xmlns:a16="http://schemas.microsoft.com/office/drawing/2014/main" id="{F838C660-2A35-483F-92D2-7A92B6C5EF74}"/>
              </a:ext>
            </a:extLst>
          </p:cNvPr>
          <p:cNvSpPr>
            <a:spLocks noGrp="1"/>
          </p:cNvSpPr>
          <p:nvPr>
            <p:ph type="subTitle" idx="1"/>
          </p:nvPr>
        </p:nvSpPr>
        <p:spPr>
          <a:xfrm>
            <a:off x="318394" y="5961944"/>
            <a:ext cx="7691437" cy="360362"/>
          </a:xfrm>
        </p:spPr>
        <p:txBody>
          <a:bodyPr/>
          <a:lstStyle/>
          <a:p>
            <a:r>
              <a:rPr lang="en-US" dirty="0"/>
              <a:t>Giving patients a voice and shaping local services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2DC8C8C9-BFB2-4DF6-8B45-4E247C01B034}"/>
              </a:ext>
            </a:extLst>
          </p:cNvPr>
          <p:cNvPicPr>
            <a:picLocks noChangeAspect="1"/>
          </p:cNvPicPr>
          <p:nvPr/>
        </p:nvPicPr>
        <p:blipFill>
          <a:blip r:embed="rId2"/>
          <a:stretch>
            <a:fillRect/>
          </a:stretch>
        </p:blipFill>
        <p:spPr>
          <a:xfrm>
            <a:off x="2267744" y="109253"/>
            <a:ext cx="4752528" cy="5924835"/>
          </a:xfrm>
          <a:prstGeom prst="rect">
            <a:avLst/>
          </a:prstGeom>
        </p:spPr>
      </p:pic>
    </p:spTree>
    <p:extLst>
      <p:ext uri="{BB962C8B-B14F-4D97-AF65-F5344CB8AC3E}">
        <p14:creationId xmlns:p14="http://schemas.microsoft.com/office/powerpoint/2010/main" val="343784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895D6521-E7D3-4C70-8AE8-3CDCE6265BE3}"/>
              </a:ext>
            </a:extLst>
          </p:cNvPr>
          <p:cNvPicPr>
            <a:picLocks noChangeAspect="1"/>
          </p:cNvPicPr>
          <p:nvPr/>
        </p:nvPicPr>
        <p:blipFill>
          <a:blip r:embed="rId2"/>
          <a:stretch>
            <a:fillRect/>
          </a:stretch>
        </p:blipFill>
        <p:spPr>
          <a:xfrm>
            <a:off x="1763688" y="0"/>
            <a:ext cx="5328592" cy="6029980"/>
          </a:xfrm>
          <a:prstGeom prst="rect">
            <a:avLst/>
          </a:prstGeom>
        </p:spPr>
      </p:pic>
    </p:spTree>
    <p:extLst>
      <p:ext uri="{BB962C8B-B14F-4D97-AF65-F5344CB8AC3E}">
        <p14:creationId xmlns:p14="http://schemas.microsoft.com/office/powerpoint/2010/main" val="292409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6E0D4EE4-EA33-4D8D-8AD3-E96349EB6FF6}"/>
              </a:ext>
            </a:extLst>
          </p:cNvPr>
          <p:cNvPicPr>
            <a:picLocks noChangeAspect="1"/>
          </p:cNvPicPr>
          <p:nvPr/>
        </p:nvPicPr>
        <p:blipFill>
          <a:blip r:embed="rId2"/>
          <a:stretch>
            <a:fillRect/>
          </a:stretch>
        </p:blipFill>
        <p:spPr>
          <a:xfrm>
            <a:off x="1259632" y="548680"/>
            <a:ext cx="6098387" cy="4699100"/>
          </a:xfrm>
          <a:prstGeom prst="rect">
            <a:avLst/>
          </a:prstGeom>
        </p:spPr>
      </p:pic>
    </p:spTree>
    <p:extLst>
      <p:ext uri="{BB962C8B-B14F-4D97-AF65-F5344CB8AC3E}">
        <p14:creationId xmlns:p14="http://schemas.microsoft.com/office/powerpoint/2010/main" val="201454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561" y="404664"/>
            <a:ext cx="2993383" cy="504000"/>
          </a:xfrm>
        </p:spPr>
        <p:txBody>
          <a:bodyPr/>
          <a:lstStyle/>
          <a:p>
            <a:pPr algn="ctr"/>
            <a:r>
              <a:rPr lang="en-GB" dirty="0"/>
              <a:t>Signposting &amp; Information Service</a:t>
            </a:r>
          </a:p>
        </p:txBody>
      </p:sp>
      <p:sp>
        <p:nvSpPr>
          <p:cNvPr id="3" name="Content Placeholder 2"/>
          <p:cNvSpPr>
            <a:spLocks noGrp="1"/>
          </p:cNvSpPr>
          <p:nvPr>
            <p:ph idx="1"/>
          </p:nvPr>
        </p:nvSpPr>
        <p:spPr>
          <a:xfrm>
            <a:off x="899593" y="2636912"/>
            <a:ext cx="7395096" cy="3024336"/>
          </a:xfrm>
        </p:spPr>
        <p:txBody>
          <a:bodyPr/>
          <a:lstStyle/>
          <a:p>
            <a:r>
              <a:rPr lang="en-GB" sz="2000" dirty="0"/>
              <a:t>As an independent organisation we can signpost you to a variety of services, helping you to navigate your own healthcare needs. </a:t>
            </a:r>
            <a:br>
              <a:rPr lang="en-GB" sz="2000" dirty="0"/>
            </a:br>
            <a:endParaRPr lang="en-GB" sz="2000" dirty="0"/>
          </a:p>
          <a:p>
            <a:r>
              <a:rPr lang="en-GB" sz="2000" b="1" dirty="0"/>
              <a:t>Freephone number - 0800 206 1304</a:t>
            </a:r>
          </a:p>
          <a:p>
            <a:r>
              <a:rPr lang="en-GB" sz="2000" b="1" dirty="0"/>
              <a:t>Email: </a:t>
            </a:r>
            <a:r>
              <a:rPr lang="en-GB" sz="2000" b="1" dirty="0">
                <a:hlinkClick r:id="rId3"/>
              </a:rPr>
              <a:t>info@healthwatchsefton.co.uk</a:t>
            </a:r>
            <a:r>
              <a:rPr lang="en-GB" sz="2000" b="1" dirty="0"/>
              <a:t> </a:t>
            </a:r>
          </a:p>
          <a:p>
            <a:r>
              <a:rPr lang="en-GB" sz="2000" b="1" dirty="0"/>
              <a:t>Opening Hours: Monday to Friday</a:t>
            </a:r>
          </a:p>
          <a:p>
            <a:endParaRPr lang="en-GB" sz="2000" b="1" dirty="0"/>
          </a:p>
          <a:p>
            <a:r>
              <a:rPr lang="en-GB" sz="2000" b="1" dirty="0"/>
              <a:t>Signposting &amp; Information Officer: Amanda Williams</a:t>
            </a:r>
            <a:br>
              <a:rPr lang="en-GB" sz="2000" b="1" dirty="0"/>
            </a:br>
            <a:endParaRPr lang="en-GB" sz="2000" b="1" dirty="0"/>
          </a:p>
          <a:p>
            <a:endParaRPr lang="en-GB" sz="2000" dirty="0"/>
          </a:p>
          <a:p>
            <a:endParaRPr lang="en-GB" sz="2000" dirty="0"/>
          </a:p>
          <a:p>
            <a:endParaRPr lang="en-GB" sz="2000" b="1" dirty="0"/>
          </a:p>
          <a:p>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54356"/>
            <a:ext cx="2652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3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18000" cy="888475"/>
          </a:xfrm>
        </p:spPr>
        <p:txBody>
          <a:bodyPr/>
          <a:lstStyle/>
          <a:p>
            <a:pPr algn="ctr"/>
            <a:r>
              <a:rPr lang="en-GB" dirty="0"/>
              <a:t>Healthwatch Sefton Independent Complaints Advocacy</a:t>
            </a:r>
          </a:p>
        </p:txBody>
      </p:sp>
      <p:sp>
        <p:nvSpPr>
          <p:cNvPr id="3" name="Content Placeholder 2"/>
          <p:cNvSpPr>
            <a:spLocks noGrp="1"/>
          </p:cNvSpPr>
          <p:nvPr>
            <p:ph idx="1"/>
          </p:nvPr>
        </p:nvSpPr>
        <p:spPr>
          <a:xfrm>
            <a:off x="1076325" y="1751012"/>
            <a:ext cx="7218363" cy="4342284"/>
          </a:xfrm>
        </p:spPr>
        <p:txBody>
          <a:bodyPr/>
          <a:lstStyle/>
          <a:p>
            <a:endParaRPr lang="en-GB" sz="1800" dirty="0"/>
          </a:p>
          <a:p>
            <a:r>
              <a:rPr lang="en-GB" sz="2000" dirty="0"/>
              <a:t>We can help people to make their complaint to the NHS</a:t>
            </a:r>
          </a:p>
          <a:p>
            <a:endParaRPr lang="en-GB" sz="2000" dirty="0"/>
          </a:p>
          <a:p>
            <a:r>
              <a:rPr lang="en-GB" sz="2000" dirty="0"/>
              <a:t>An NHS complaint might include something that happened during care or treatment at:</a:t>
            </a:r>
          </a:p>
          <a:p>
            <a:pPr marL="342900" indent="-342900">
              <a:buBlip>
                <a:blip r:embed="rId3"/>
              </a:buBlip>
            </a:pPr>
            <a:r>
              <a:rPr lang="en-GB" sz="2000" dirty="0"/>
              <a:t>hospital</a:t>
            </a:r>
          </a:p>
          <a:p>
            <a:pPr marL="342900" indent="-342900">
              <a:buBlip>
                <a:blip r:embed="rId3"/>
              </a:buBlip>
            </a:pPr>
            <a:r>
              <a:rPr lang="en-GB" sz="2000" dirty="0"/>
              <a:t>your GP</a:t>
            </a:r>
          </a:p>
          <a:p>
            <a:pPr marL="342900" indent="-342900">
              <a:buBlip>
                <a:blip r:embed="rId3"/>
              </a:buBlip>
            </a:pPr>
            <a:r>
              <a:rPr lang="en-GB" sz="2000" dirty="0"/>
              <a:t>the dentist</a:t>
            </a:r>
          </a:p>
          <a:p>
            <a:pPr marL="342900" indent="-342900">
              <a:buBlip>
                <a:blip r:embed="rId3"/>
              </a:buBlip>
            </a:pPr>
            <a:r>
              <a:rPr lang="en-GB" sz="2000" dirty="0"/>
              <a:t>the pharmacy</a:t>
            </a:r>
          </a:p>
          <a:p>
            <a:pPr marL="342900" indent="-342900">
              <a:buBlip>
                <a:blip r:embed="rId3"/>
              </a:buBlip>
            </a:pPr>
            <a:r>
              <a:rPr lang="en-GB" sz="2000" dirty="0"/>
              <a:t>the optician</a:t>
            </a:r>
          </a:p>
          <a:p>
            <a:pPr marL="342900" indent="-342900">
              <a:buBlip>
                <a:blip r:embed="rId3"/>
              </a:buBlip>
            </a:pPr>
            <a:r>
              <a:rPr lang="en-GB" sz="2000" dirty="0"/>
              <a:t>an NHS-funded care home NHS complaint</a:t>
            </a:r>
          </a:p>
          <a:p>
            <a:pPr marL="285750" indent="-285750">
              <a:buFont typeface="Arial" panose="020B0604020202020204" pitchFamily="34" charset="0"/>
              <a:buChar char="•"/>
            </a:pPr>
            <a:endParaRPr lang="en-GB" sz="2000" dirty="0"/>
          </a:p>
          <a:p>
            <a:r>
              <a:rPr lang="en-GB" sz="2000" dirty="0"/>
              <a:t>Contact the Healthwatch Sefton Signposting &amp; Information Officer for a self-help pack, and referral.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1849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0" y="241296"/>
            <a:ext cx="9144000" cy="2585323"/>
          </a:xfrm>
          <a:prstGeom prst="rect">
            <a:avLst/>
          </a:prstGeom>
          <a:noFill/>
          <a:ln w="9525">
            <a:noFill/>
            <a:miter lim="800000"/>
            <a:headEnd/>
            <a:tailEnd/>
          </a:ln>
        </p:spPr>
        <p:txBody>
          <a:bodyPr>
            <a:spAutoFit/>
          </a:bodyPr>
          <a:lstStyle/>
          <a:p>
            <a:pPr algn="ctr"/>
            <a:r>
              <a:rPr lang="en-GB" sz="5400" b="1" dirty="0">
                <a:solidFill>
                  <a:srgbClr val="002060"/>
                </a:solidFill>
                <a:latin typeface="Trebuchet MS" pitchFamily="34" charset="0"/>
              </a:rPr>
              <a:t>Thank You</a:t>
            </a:r>
          </a:p>
          <a:p>
            <a:pPr algn="ctr"/>
            <a:endParaRPr lang="en-GB" sz="5400" b="1" dirty="0">
              <a:solidFill>
                <a:srgbClr val="002060"/>
              </a:solidFill>
              <a:latin typeface="Trebuchet MS" pitchFamily="34" charset="0"/>
            </a:endParaRPr>
          </a:p>
          <a:p>
            <a:pPr algn="ctr"/>
            <a:r>
              <a:rPr lang="en-GB" sz="5400" b="1" dirty="0">
                <a:solidFill>
                  <a:srgbClr val="002060"/>
                </a:solidFill>
                <a:latin typeface="Trebuchet MS" pitchFamily="34" charset="0"/>
              </a:rPr>
              <a:t>Any Questions</a:t>
            </a:r>
            <a:r>
              <a:rPr lang="en-GB" sz="5400" b="1" dirty="0">
                <a:latin typeface="Trebuchet MS" pitchFamily="34" charset="0"/>
              </a:rPr>
              <a:t>?</a:t>
            </a:r>
            <a:endParaRPr lang="en-US" b="1" dirty="0">
              <a:latin typeface="Calibri" pitchFamily="34" charset="0"/>
            </a:endParaRPr>
          </a:p>
        </p:txBody>
      </p:sp>
      <p:pic>
        <p:nvPicPr>
          <p:cNvPr id="8193" name="Picture 6" descr="Punctuation Logo.png"/>
          <p:cNvPicPr>
            <a:picLocks noChangeAspect="1" noChangeArrowheads="1"/>
          </p:cNvPicPr>
          <p:nvPr/>
        </p:nvPicPr>
        <p:blipFill>
          <a:blip r:embed="rId3"/>
          <a:srcRect/>
          <a:stretch>
            <a:fillRect/>
          </a:stretch>
        </p:blipFill>
        <p:spPr bwMode="auto">
          <a:xfrm>
            <a:off x="6318250" y="9944100"/>
            <a:ext cx="996950" cy="928688"/>
          </a:xfrm>
          <a:prstGeom prst="rect">
            <a:avLst/>
          </a:prstGeom>
          <a:noFill/>
        </p:spPr>
      </p:pic>
      <p:pic>
        <p:nvPicPr>
          <p:cNvPr id="8196" name="Picture 4" descr="S:\Communications\Healthwatch Branding\hw_branding1.jpg"/>
          <p:cNvPicPr>
            <a:picLocks noChangeAspect="1" noChangeArrowheads="1"/>
          </p:cNvPicPr>
          <p:nvPr/>
        </p:nvPicPr>
        <p:blipFill>
          <a:blip r:embed="rId4"/>
          <a:srcRect/>
          <a:stretch>
            <a:fillRect/>
          </a:stretch>
        </p:blipFill>
        <p:spPr bwMode="auto">
          <a:xfrm>
            <a:off x="2987824" y="2924944"/>
            <a:ext cx="3168352" cy="1643074"/>
          </a:xfrm>
          <a:prstGeom prst="rect">
            <a:avLst/>
          </a:prstGeom>
          <a:noFill/>
        </p:spPr>
      </p:pic>
      <p:sp>
        <p:nvSpPr>
          <p:cNvPr id="2" name="TextBox 1"/>
          <p:cNvSpPr txBox="1"/>
          <p:nvPr/>
        </p:nvSpPr>
        <p:spPr>
          <a:xfrm>
            <a:off x="305470" y="5067136"/>
            <a:ext cx="5850706" cy="1200329"/>
          </a:xfrm>
          <a:prstGeom prst="rect">
            <a:avLst/>
          </a:prstGeom>
          <a:noFill/>
        </p:spPr>
        <p:txBody>
          <a:bodyPr wrap="square" rtlCol="0">
            <a:spAutoFit/>
          </a:bodyPr>
          <a:lstStyle/>
          <a:p>
            <a:pPr algn="l"/>
            <a:r>
              <a:rPr lang="en-GB" dirty="0">
                <a:solidFill>
                  <a:srgbClr val="002060"/>
                </a:solidFill>
                <a:latin typeface="Trebuchet MS" panose="020B0603020202020204" pitchFamily="34" charset="0"/>
              </a:rPr>
              <a:t>Healthwatch Sefton </a:t>
            </a:r>
          </a:p>
          <a:p>
            <a:pPr algn="l"/>
            <a:r>
              <a:rPr lang="en-GB" dirty="0">
                <a:solidFill>
                  <a:srgbClr val="002060"/>
                </a:solidFill>
                <a:latin typeface="Trebuchet MS" panose="020B0603020202020204" pitchFamily="34" charset="0"/>
              </a:rPr>
              <a:t>Free Phone 0800 206 1304</a:t>
            </a:r>
          </a:p>
          <a:p>
            <a:pPr lvl="0" algn="l"/>
            <a:r>
              <a:rPr lang="en-GB" dirty="0">
                <a:solidFill>
                  <a:srgbClr val="002060"/>
                </a:solidFill>
                <a:latin typeface="Trebuchet MS" pitchFamily="34" charset="0"/>
                <a:cs typeface="+mn-cs"/>
              </a:rPr>
              <a:t>Text Service: </a:t>
            </a:r>
            <a:r>
              <a:rPr lang="en-GB" b="1" dirty="0">
                <a:solidFill>
                  <a:srgbClr val="002060"/>
                </a:solidFill>
                <a:latin typeface="Trebuchet MS" pitchFamily="34" charset="0"/>
                <a:cs typeface="+mn-cs"/>
              </a:rPr>
              <a:t>07434 810438</a:t>
            </a:r>
          </a:p>
          <a:p>
            <a:pPr algn="l"/>
            <a:r>
              <a:rPr lang="en-GB" b="1" dirty="0">
                <a:solidFill>
                  <a:srgbClr val="002060"/>
                </a:solidFill>
                <a:latin typeface="Trebuchet MS" panose="020B0603020202020204" pitchFamily="34" charset="0"/>
              </a:rPr>
              <a:t>Email: </a:t>
            </a:r>
            <a:r>
              <a:rPr lang="en-GB" b="1" dirty="0">
                <a:solidFill>
                  <a:srgbClr val="002060"/>
                </a:solidFill>
                <a:latin typeface="Trebuchet MS" panose="020B0603020202020204" pitchFamily="34" charset="0"/>
                <a:hlinkClick r:id="rId5"/>
              </a:rPr>
              <a:t>info@healthwatchsefton.co.uk</a:t>
            </a:r>
            <a:r>
              <a:rPr lang="en-GB" b="1" dirty="0">
                <a:solidFill>
                  <a:srgbClr val="002060"/>
                </a:solidFill>
                <a:latin typeface="Trebuchet MS" panose="020B0603020202020204" pitchFamily="34" charset="0"/>
              </a:rPr>
              <a:t> </a:t>
            </a:r>
            <a:endParaRPr lang="en-GB" dirty="0">
              <a:solidFill>
                <a:srgbClr val="002060"/>
              </a:solidFill>
              <a:latin typeface="Trebuchet MS" panose="020B0603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p:cNvSpPr>
          <p:nvPr>
            <p:ph type="title" idx="4294967295"/>
          </p:nvPr>
        </p:nvSpPr>
        <p:spPr>
          <a:xfrm>
            <a:off x="1074738" y="812800"/>
            <a:ext cx="7218362" cy="539750"/>
          </a:xfrm>
          <a:noFill/>
        </p:spPr>
        <p:txBody>
          <a:bodyPr/>
          <a:lstStyle/>
          <a:p>
            <a:pPr algn="ctr"/>
            <a:r>
              <a:rPr lang="en-GB" dirty="0"/>
              <a:t>What is Healthwatch Sefton?</a:t>
            </a:r>
          </a:p>
        </p:txBody>
      </p:sp>
      <p:sp>
        <p:nvSpPr>
          <p:cNvPr id="4" name="Rectangle 3"/>
          <p:cNvSpPr>
            <a:spLocks noChangeArrowheads="1"/>
          </p:cNvSpPr>
          <p:nvPr/>
        </p:nvSpPr>
        <p:spPr bwMode="auto">
          <a:xfrm>
            <a:off x="785786" y="1412776"/>
            <a:ext cx="7891463" cy="5493812"/>
          </a:xfrm>
          <a:prstGeom prst="rect">
            <a:avLst/>
          </a:prstGeom>
          <a:noFill/>
          <a:ln>
            <a:noFill/>
          </a:ln>
          <a:extLst/>
        </p:spPr>
        <p:txBody>
          <a:bodyPr>
            <a:spAutoFit/>
          </a:bodyPr>
          <a:lstStyle/>
          <a:p>
            <a:pPr marL="285750" indent="-285750" algn="l">
              <a:buBlip>
                <a:blip r:embed="rId3"/>
              </a:buBlip>
              <a:defRPr/>
            </a:pPr>
            <a:endParaRPr lang="en-GB" dirty="0">
              <a:solidFill>
                <a:srgbClr val="002060"/>
              </a:solidFill>
              <a:latin typeface="Trebuchet MS" pitchFamily="34" charset="0"/>
            </a:endParaRPr>
          </a:p>
          <a:p>
            <a:pPr marL="285750" indent="-285750" algn="l">
              <a:lnSpc>
                <a:spcPct val="150000"/>
              </a:lnSpc>
              <a:buBlip>
                <a:blip r:embed="rId3"/>
              </a:buBlip>
              <a:defRPr/>
            </a:pPr>
            <a:r>
              <a:rPr lang="en-GB" dirty="0">
                <a:solidFill>
                  <a:srgbClr val="002060"/>
                </a:solidFill>
                <a:latin typeface="Trebuchet MS" pitchFamily="34" charset="0"/>
              </a:rPr>
              <a:t>Healthwatch is here to give children, young people and adults a powerful voice both locally and nationally</a:t>
            </a:r>
          </a:p>
          <a:p>
            <a:pPr algn="l">
              <a:lnSpc>
                <a:spcPct val="150000"/>
              </a:lnSpc>
              <a:defRPr/>
            </a:pPr>
            <a:endParaRPr lang="en-GB" dirty="0">
              <a:solidFill>
                <a:srgbClr val="002060"/>
              </a:solidFill>
              <a:latin typeface="Trebuchet MS" pitchFamily="34" charset="0"/>
            </a:endParaRPr>
          </a:p>
          <a:p>
            <a:pPr marL="285750" indent="-285750" algn="l">
              <a:lnSpc>
                <a:spcPct val="150000"/>
              </a:lnSpc>
              <a:buBlip>
                <a:blip r:embed="rId3"/>
              </a:buBlip>
              <a:defRPr/>
            </a:pPr>
            <a:r>
              <a:rPr lang="en-GB" dirty="0">
                <a:solidFill>
                  <a:srgbClr val="002060"/>
                </a:solidFill>
                <a:latin typeface="Trebuchet MS" pitchFamily="34" charset="0"/>
              </a:rPr>
              <a:t>Healthwatch Sefton will work to help people get the best out of their local health and social care services whether it’s improving them today or helping to shape them for tomorrow.</a:t>
            </a:r>
          </a:p>
          <a:p>
            <a:pPr algn="l">
              <a:lnSpc>
                <a:spcPct val="150000"/>
              </a:lnSpc>
              <a:defRPr/>
            </a:pPr>
            <a:r>
              <a:rPr lang="en-GB" dirty="0">
                <a:solidFill>
                  <a:srgbClr val="002060"/>
                </a:solidFill>
                <a:latin typeface="Trebuchet MS" pitchFamily="34" charset="0"/>
              </a:rPr>
              <a:t> </a:t>
            </a:r>
          </a:p>
          <a:p>
            <a:pPr marL="285750" indent="-285750" algn="l">
              <a:lnSpc>
                <a:spcPct val="150000"/>
              </a:lnSpc>
              <a:buBlip>
                <a:blip r:embed="rId3"/>
              </a:buBlip>
              <a:defRPr/>
            </a:pPr>
            <a:r>
              <a:rPr lang="en-GB" dirty="0">
                <a:solidFill>
                  <a:srgbClr val="002060"/>
                </a:solidFill>
                <a:latin typeface="Trebuchet MS" pitchFamily="34" charset="0"/>
              </a:rPr>
              <a:t>Our role is to ensure their views are taken into account by service providers – and their commissioners</a:t>
            </a:r>
            <a:br>
              <a:rPr lang="en-GB" dirty="0">
                <a:solidFill>
                  <a:srgbClr val="002060"/>
                </a:solidFill>
                <a:latin typeface="Trebuchet MS" pitchFamily="34" charset="0"/>
              </a:rPr>
            </a:br>
            <a:endParaRPr lang="en-GB" dirty="0">
              <a:solidFill>
                <a:srgbClr val="002060"/>
              </a:solidFill>
              <a:latin typeface="Trebuchet MS" pitchFamily="34" charset="0"/>
            </a:endParaRPr>
          </a:p>
          <a:p>
            <a:pPr marL="285750" indent="-285750" algn="l">
              <a:lnSpc>
                <a:spcPct val="150000"/>
              </a:lnSpc>
              <a:buBlip>
                <a:blip r:embed="rId3"/>
              </a:buBlip>
              <a:defRPr/>
            </a:pPr>
            <a:r>
              <a:rPr lang="en-GB" dirty="0">
                <a:solidFill>
                  <a:srgbClr val="002060"/>
                </a:solidFill>
                <a:latin typeface="Trebuchet MS" pitchFamily="34" charset="0"/>
              </a:rPr>
              <a:t>We are part of a national network of local Healthwatch</a:t>
            </a:r>
          </a:p>
          <a:p>
            <a:pPr marL="285750" indent="-285750" algn="l">
              <a:buBlip>
                <a:blip r:embed="rId3"/>
              </a:buBlip>
              <a:defRPr/>
            </a:pPr>
            <a:endParaRPr lang="en-GB" dirty="0">
              <a:solidFill>
                <a:srgbClr val="002060"/>
              </a:solidFill>
              <a:latin typeface="Trebuchet MS" pitchFamily="34" charset="0"/>
            </a:endParaRPr>
          </a:p>
          <a:p>
            <a:pPr algn="l">
              <a:defRPr/>
            </a:pPr>
            <a:endParaRPr lang="en-GB" dirty="0">
              <a:solidFill>
                <a:srgbClr val="002060"/>
              </a:solidFill>
              <a:latin typeface="Trebuchet MS"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p:cNvSpPr>
          <p:nvPr>
            <p:ph type="title" idx="4294967295"/>
          </p:nvPr>
        </p:nvSpPr>
        <p:spPr>
          <a:xfrm>
            <a:off x="1074738" y="476672"/>
            <a:ext cx="7218362" cy="539750"/>
          </a:xfrm>
          <a:noFill/>
        </p:spPr>
        <p:txBody>
          <a:bodyPr/>
          <a:lstStyle/>
          <a:p>
            <a:pPr algn="ctr"/>
            <a:r>
              <a:rPr lang="en-GB" dirty="0"/>
              <a:t>What can Healthwatch Sefton do?</a:t>
            </a:r>
          </a:p>
        </p:txBody>
      </p:sp>
      <p:sp>
        <p:nvSpPr>
          <p:cNvPr id="4" name="Rectangle 3"/>
          <p:cNvSpPr>
            <a:spLocks noChangeArrowheads="1"/>
          </p:cNvSpPr>
          <p:nvPr/>
        </p:nvSpPr>
        <p:spPr bwMode="auto">
          <a:xfrm>
            <a:off x="785786" y="1124744"/>
            <a:ext cx="7891463" cy="4247317"/>
          </a:xfrm>
          <a:prstGeom prst="rect">
            <a:avLst/>
          </a:prstGeom>
          <a:noFill/>
          <a:ln>
            <a:noFill/>
          </a:ln>
          <a:extLst/>
        </p:spPr>
        <p:txBody>
          <a:bodyPr>
            <a:spAutoFit/>
          </a:bodyPr>
          <a:lstStyle/>
          <a:p>
            <a:pPr marL="285750" indent="-285750" algn="l" eaLnBrk="1" hangingPunct="1">
              <a:buBlip>
                <a:blip r:embed="rId3"/>
              </a:buBlip>
            </a:pPr>
            <a:r>
              <a:rPr lang="en-GB" dirty="0">
                <a:solidFill>
                  <a:srgbClr val="002060"/>
                </a:solidFill>
                <a:latin typeface="Trebuchet MS" pitchFamily="34" charset="0"/>
              </a:rPr>
              <a:t>Give local people and communities a stronger voice to influence  how health and care services are provided within Sefton </a:t>
            </a:r>
          </a:p>
          <a:p>
            <a:pPr algn="l" eaLnBrk="1" hangingPunct="1">
              <a:buFont typeface="Arial" charset="0"/>
              <a:buNone/>
            </a:pPr>
            <a:endParaRPr lang="en-GB" b="1" dirty="0">
              <a:solidFill>
                <a:srgbClr val="002060"/>
              </a:solidFill>
              <a:latin typeface="Trebuchet MS" pitchFamily="34" charset="0"/>
            </a:endParaRPr>
          </a:p>
          <a:p>
            <a:pPr marL="285750" indent="-285750" algn="l" eaLnBrk="1" hangingPunct="1">
              <a:buBlip>
                <a:blip r:embed="rId3"/>
              </a:buBlip>
            </a:pPr>
            <a:r>
              <a:rPr lang="en-GB" dirty="0">
                <a:solidFill>
                  <a:srgbClr val="002060"/>
                </a:solidFill>
                <a:latin typeface="Trebuchet MS" pitchFamily="34" charset="0"/>
              </a:rPr>
              <a:t>Have the power to enter and view services</a:t>
            </a:r>
            <a:br>
              <a:rPr lang="en-GB" dirty="0">
                <a:solidFill>
                  <a:srgbClr val="002060"/>
                </a:solidFill>
                <a:latin typeface="Trebuchet MS" pitchFamily="34" charset="0"/>
              </a:rPr>
            </a:br>
            <a:endParaRPr lang="en-GB" dirty="0">
              <a:solidFill>
                <a:srgbClr val="002060"/>
              </a:solidFill>
              <a:latin typeface="Trebuchet MS" pitchFamily="34" charset="0"/>
            </a:endParaRPr>
          </a:p>
          <a:p>
            <a:pPr marL="285750" indent="-285750" algn="l" eaLnBrk="1" hangingPunct="1">
              <a:buBlip>
                <a:blip r:embed="rId3"/>
              </a:buBlip>
            </a:pPr>
            <a:r>
              <a:rPr lang="en-GB" dirty="0">
                <a:solidFill>
                  <a:srgbClr val="002060"/>
                </a:solidFill>
                <a:latin typeface="Trebuchet MS" pitchFamily="34" charset="0"/>
              </a:rPr>
              <a:t>Influence how services are set up and commissioned by having a seat on the local health and wellbeing board</a:t>
            </a:r>
            <a:br>
              <a:rPr lang="en-GB" dirty="0">
                <a:solidFill>
                  <a:srgbClr val="002060"/>
                </a:solidFill>
                <a:latin typeface="Trebuchet MS" pitchFamily="34" charset="0"/>
              </a:rPr>
            </a:br>
            <a:endParaRPr lang="en-GB" dirty="0">
              <a:solidFill>
                <a:srgbClr val="002060"/>
              </a:solidFill>
              <a:latin typeface="Trebuchet MS" pitchFamily="34" charset="0"/>
            </a:endParaRPr>
          </a:p>
          <a:p>
            <a:pPr marL="285750" indent="-285750" algn="l" eaLnBrk="1" hangingPunct="1">
              <a:buBlip>
                <a:blip r:embed="rId3"/>
              </a:buBlip>
            </a:pPr>
            <a:r>
              <a:rPr lang="en-GB" dirty="0">
                <a:solidFill>
                  <a:srgbClr val="002060"/>
                </a:solidFill>
                <a:latin typeface="Trebuchet MS" pitchFamily="34" charset="0"/>
              </a:rPr>
              <a:t>Produce reports to influence the way services are designed and delivered</a:t>
            </a:r>
            <a:br>
              <a:rPr lang="en-GB" dirty="0">
                <a:solidFill>
                  <a:srgbClr val="002060"/>
                </a:solidFill>
                <a:latin typeface="Trebuchet MS" pitchFamily="34" charset="0"/>
              </a:rPr>
            </a:br>
            <a:endParaRPr lang="en-GB" dirty="0">
              <a:solidFill>
                <a:srgbClr val="002060"/>
              </a:solidFill>
              <a:latin typeface="Trebuchet MS" pitchFamily="34" charset="0"/>
            </a:endParaRPr>
          </a:p>
          <a:p>
            <a:pPr marL="285750" indent="-285750" algn="l" eaLnBrk="1" hangingPunct="1">
              <a:buBlip>
                <a:blip r:embed="rId3"/>
              </a:buBlip>
            </a:pPr>
            <a:r>
              <a:rPr lang="en-GB" dirty="0">
                <a:solidFill>
                  <a:srgbClr val="002060"/>
                </a:solidFill>
                <a:latin typeface="Trebuchet MS" pitchFamily="34" charset="0"/>
              </a:rPr>
              <a:t>Provide information, advice and support about local services</a:t>
            </a:r>
          </a:p>
          <a:p>
            <a:pPr algn="l" eaLnBrk="1" hangingPunct="1"/>
            <a:endParaRPr lang="en-GB" dirty="0">
              <a:solidFill>
                <a:srgbClr val="002060"/>
              </a:solidFill>
              <a:latin typeface="Trebuchet MS" pitchFamily="34" charset="0"/>
            </a:endParaRPr>
          </a:p>
          <a:p>
            <a:pPr marL="285750" indent="-285750" algn="l" eaLnBrk="1" hangingPunct="1">
              <a:buBlip>
                <a:blip r:embed="rId3"/>
              </a:buBlip>
            </a:pPr>
            <a:r>
              <a:rPr lang="en-GB" dirty="0">
                <a:solidFill>
                  <a:srgbClr val="002060"/>
                </a:solidFill>
                <a:latin typeface="Trebuchet MS" pitchFamily="34" charset="0"/>
              </a:rPr>
              <a:t>Pass information, recommendations and reports to Healthwatch England and the Care Quality Commission</a:t>
            </a:r>
            <a:endParaRPr lang="en-GB" b="1" dirty="0">
              <a:solidFill>
                <a:srgbClr val="002060"/>
              </a:solidFill>
              <a:latin typeface="Trebuchet MS"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p:cNvSpPr>
          <p:nvPr>
            <p:ph type="title"/>
          </p:nvPr>
        </p:nvSpPr>
        <p:spPr>
          <a:xfrm>
            <a:off x="1074738" y="476672"/>
            <a:ext cx="7218362" cy="539750"/>
          </a:xfrm>
          <a:noFill/>
        </p:spPr>
        <p:txBody>
          <a:bodyPr/>
          <a:lstStyle/>
          <a:p>
            <a:pPr algn="ctr"/>
            <a:r>
              <a:rPr lang="en-GB" dirty="0"/>
              <a:t>Where will my feedback go? </a:t>
            </a:r>
          </a:p>
        </p:txBody>
      </p:sp>
      <p:sp>
        <p:nvSpPr>
          <p:cNvPr id="4" name="Rectangle 3"/>
          <p:cNvSpPr>
            <a:spLocks noChangeArrowheads="1"/>
          </p:cNvSpPr>
          <p:nvPr/>
        </p:nvSpPr>
        <p:spPr bwMode="auto">
          <a:xfrm>
            <a:off x="785786" y="1124744"/>
            <a:ext cx="7891463" cy="3693319"/>
          </a:xfrm>
          <a:prstGeom prst="rect">
            <a:avLst/>
          </a:prstGeom>
          <a:noFill/>
          <a:ln>
            <a:noFill/>
          </a:ln>
          <a:extLst/>
        </p:spPr>
        <p:txBody>
          <a:bodyPr>
            <a:spAutoFit/>
          </a:bodyPr>
          <a:lstStyle/>
          <a:p>
            <a:pPr marL="285750" indent="-285750" algn="l" eaLnBrk="1" hangingPunct="1">
              <a:buBlip>
                <a:blip r:embed="rId4"/>
              </a:buBlip>
            </a:pPr>
            <a:r>
              <a:rPr lang="en-US" dirty="0">
                <a:solidFill>
                  <a:srgbClr val="002060"/>
                </a:solidFill>
                <a:latin typeface="Trebuchet MS" pitchFamily="34" charset="0"/>
              </a:rPr>
              <a:t>F</a:t>
            </a:r>
            <a:r>
              <a:rPr lang="en-GB" dirty="0" err="1">
                <a:solidFill>
                  <a:srgbClr val="002060"/>
                </a:solidFill>
                <a:latin typeface="Trebuchet MS" pitchFamily="34" charset="0"/>
              </a:rPr>
              <a:t>irst</a:t>
            </a:r>
            <a:r>
              <a:rPr lang="en-GB" dirty="0">
                <a:solidFill>
                  <a:srgbClr val="002060"/>
                </a:solidFill>
                <a:latin typeface="Trebuchet MS" pitchFamily="34" charset="0"/>
              </a:rPr>
              <a:t> of all, all feedback is anonymous so no personal details are shared. </a:t>
            </a:r>
          </a:p>
          <a:p>
            <a:pPr marL="285750" indent="-285750" algn="l" eaLnBrk="1" hangingPunct="1">
              <a:buBlip>
                <a:blip r:embed="rId4"/>
              </a:buBlip>
            </a:pPr>
            <a:r>
              <a:rPr lang="en-US" dirty="0">
                <a:solidFill>
                  <a:srgbClr val="002060"/>
                </a:solidFill>
                <a:latin typeface="Trebuchet MS" pitchFamily="34" charset="0"/>
              </a:rPr>
              <a:t>F</a:t>
            </a:r>
            <a:r>
              <a:rPr lang="en-GB" dirty="0" err="1">
                <a:solidFill>
                  <a:srgbClr val="002060"/>
                </a:solidFill>
                <a:latin typeface="Trebuchet MS" pitchFamily="34" charset="0"/>
              </a:rPr>
              <a:t>eedback</a:t>
            </a:r>
            <a:r>
              <a:rPr lang="en-GB" dirty="0">
                <a:solidFill>
                  <a:srgbClr val="002060"/>
                </a:solidFill>
                <a:latin typeface="Trebuchet MS" pitchFamily="34" charset="0"/>
              </a:rPr>
              <a:t> is sent directly to the reviewed service e.g., your surgery or hospital. </a:t>
            </a:r>
          </a:p>
          <a:p>
            <a:pPr marL="285750" indent="-285750" algn="l" eaLnBrk="1" hangingPunct="1">
              <a:buBlip>
                <a:blip r:embed="rId4"/>
              </a:buBlip>
            </a:pPr>
            <a:r>
              <a:rPr lang="en-US" dirty="0">
                <a:solidFill>
                  <a:srgbClr val="002060"/>
                </a:solidFill>
                <a:latin typeface="Trebuchet MS" pitchFamily="34" charset="0"/>
              </a:rPr>
              <a:t>F</a:t>
            </a:r>
            <a:r>
              <a:rPr lang="en-GB" dirty="0">
                <a:solidFill>
                  <a:srgbClr val="002060"/>
                </a:solidFill>
                <a:latin typeface="Trebuchet MS" pitchFamily="34" charset="0"/>
              </a:rPr>
              <a:t>or example, when you leave feedback on our website under the ‘Share your experiences’ tab, search for the service you want to review and type your review. Then, it comes through to me for moderation and approval. Once it goes live, the surgery will get an email alert every Monday letting them know feedback has been left. Your feedback is taken to the service provider you have reviewed. </a:t>
            </a:r>
          </a:p>
          <a:p>
            <a:pPr marL="285750" indent="-285750" algn="l" eaLnBrk="1" hangingPunct="1">
              <a:buBlip>
                <a:blip r:embed="rId4"/>
              </a:buBlip>
            </a:pPr>
            <a:r>
              <a:rPr lang="en-US" dirty="0">
                <a:solidFill>
                  <a:srgbClr val="002060"/>
                </a:solidFill>
                <a:latin typeface="Trebuchet MS" pitchFamily="34" charset="0"/>
              </a:rPr>
              <a:t>Y</a:t>
            </a:r>
            <a:r>
              <a:rPr lang="en-GB" dirty="0">
                <a:solidFill>
                  <a:srgbClr val="002060"/>
                </a:solidFill>
                <a:latin typeface="Trebuchet MS" pitchFamily="34" charset="0"/>
              </a:rPr>
              <a:t>our feedback can also be used to contribute to reports on wider service improvements. You can see this in action by looking at previous reports on our website. </a:t>
            </a:r>
          </a:p>
        </p:txBody>
      </p:sp>
    </p:spTree>
    <p:extLst>
      <p:ext uri="{BB962C8B-B14F-4D97-AF65-F5344CB8AC3E}">
        <p14:creationId xmlns:p14="http://schemas.microsoft.com/office/powerpoint/2010/main" val="158068441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561" y="260649"/>
            <a:ext cx="7218000" cy="648072"/>
          </a:xfrm>
        </p:spPr>
        <p:txBody>
          <a:bodyPr/>
          <a:lstStyle/>
          <a:p>
            <a:pPr algn="ctr"/>
            <a:r>
              <a:rPr lang="en-GB" dirty="0"/>
              <a:t>Leaving feedback on the website</a:t>
            </a:r>
          </a:p>
        </p:txBody>
      </p:sp>
      <p:sp>
        <p:nvSpPr>
          <p:cNvPr id="3" name="Content Placeholder 2"/>
          <p:cNvSpPr>
            <a:spLocks noGrp="1"/>
          </p:cNvSpPr>
          <p:nvPr>
            <p:ph idx="1"/>
          </p:nvPr>
        </p:nvSpPr>
        <p:spPr>
          <a:xfrm>
            <a:off x="1043608" y="1052736"/>
            <a:ext cx="7218363" cy="4032448"/>
          </a:xfrm>
        </p:spPr>
        <p:txBody>
          <a:bodyPr/>
          <a:lstStyle/>
          <a:p>
            <a:endParaRPr lang="en-GB" dirty="0"/>
          </a:p>
          <a:p>
            <a:endParaRPr lang="en-GB" sz="1800" dirty="0"/>
          </a:p>
          <a:p>
            <a:endParaRPr lang="en-GB" dirty="0"/>
          </a:p>
          <a:p>
            <a:pPr marL="285750" indent="-285750">
              <a:buFont typeface="Arial" panose="020B0604020202020204" pitchFamily="34" charset="0"/>
              <a:buChar char="•"/>
            </a:pPr>
            <a:endParaRPr lang="en-GB" dirty="0"/>
          </a:p>
        </p:txBody>
      </p:sp>
      <p:sp>
        <p:nvSpPr>
          <p:cNvPr id="5" name="TextBox 4"/>
          <p:cNvSpPr txBox="1"/>
          <p:nvPr/>
        </p:nvSpPr>
        <p:spPr>
          <a:xfrm>
            <a:off x="771212" y="4715852"/>
            <a:ext cx="7329180" cy="1477328"/>
          </a:xfrm>
          <a:prstGeom prst="rect">
            <a:avLst/>
          </a:prstGeom>
          <a:noFill/>
        </p:spPr>
        <p:txBody>
          <a:bodyPr wrap="square" rtlCol="0">
            <a:spAutoFit/>
          </a:bodyPr>
          <a:lstStyle/>
          <a:p>
            <a:pPr marL="285750" indent="-285750" algn="l">
              <a:buBlip>
                <a:blip r:embed="rId3"/>
              </a:buBlip>
            </a:pPr>
            <a:endParaRPr lang="en-GB" dirty="0">
              <a:solidFill>
                <a:srgbClr val="002060"/>
              </a:solidFill>
              <a:latin typeface="Trebuchet MS" panose="020B0603020202020204" pitchFamily="34" charset="0"/>
            </a:endParaRPr>
          </a:p>
          <a:p>
            <a:pPr marL="285750" indent="-285750" algn="l">
              <a:buBlip>
                <a:blip r:embed="rId3"/>
              </a:buBlip>
            </a:pPr>
            <a:endParaRPr lang="en-GB" dirty="0">
              <a:solidFill>
                <a:srgbClr val="002060"/>
              </a:solidFill>
              <a:latin typeface="Trebuchet MS" panose="020B0603020202020204" pitchFamily="34" charset="0"/>
            </a:endParaRPr>
          </a:p>
          <a:p>
            <a:pPr marL="285750" indent="-285750" algn="l">
              <a:buBlip>
                <a:blip r:embed="rId3"/>
              </a:buBlip>
            </a:pPr>
            <a:r>
              <a:rPr lang="en-GB" dirty="0">
                <a:solidFill>
                  <a:srgbClr val="002060"/>
                </a:solidFill>
                <a:latin typeface="Trebuchet MS" panose="020B0603020202020204" pitchFamily="34" charset="0"/>
              </a:rPr>
              <a:t>Via the Feedback Centre on our website</a:t>
            </a:r>
            <a:br>
              <a:rPr lang="en-GB" dirty="0">
                <a:solidFill>
                  <a:srgbClr val="002060"/>
                </a:solidFill>
                <a:latin typeface="Trebuchet MS" panose="020B0603020202020204" pitchFamily="34" charset="0"/>
              </a:rPr>
            </a:br>
            <a:endParaRPr lang="en-GB" dirty="0">
              <a:solidFill>
                <a:srgbClr val="002060"/>
              </a:solidFill>
              <a:latin typeface="Trebuchet MS" panose="020B0603020202020204" pitchFamily="34" charset="0"/>
            </a:endParaRPr>
          </a:p>
          <a:p>
            <a:pPr marL="285750" indent="-285750" algn="l">
              <a:buBlip>
                <a:blip r:embed="rId3"/>
              </a:buBlip>
            </a:pPr>
            <a:r>
              <a:rPr lang="en-GB" dirty="0">
                <a:solidFill>
                  <a:srgbClr val="002060"/>
                </a:solidFill>
                <a:latin typeface="Trebuchet MS" panose="020B0603020202020204" pitchFamily="34" charset="0"/>
              </a:rPr>
              <a:t>People can leave their reviews of the services anonymously</a:t>
            </a:r>
          </a:p>
        </p:txBody>
      </p:sp>
      <p:pic>
        <p:nvPicPr>
          <p:cNvPr id="6" name="2060EE37-D670-4506-B4E5-541C4106F1E7" descr="IMG_0014.jpg">
            <a:extLst>
              <a:ext uri="{FF2B5EF4-FFF2-40B4-BE49-F238E27FC236}">
                <a16:creationId xmlns:a16="http://schemas.microsoft.com/office/drawing/2014/main" id="{601513B3-36F5-425F-9500-E0E080BD79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604" y="852010"/>
            <a:ext cx="6349914" cy="400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73B56B0-DE1C-4A94-A052-868824EE556E" descr="IMG_0015.jpg">
            <a:extLst>
              <a:ext uri="{FF2B5EF4-FFF2-40B4-BE49-F238E27FC236}">
                <a16:creationId xmlns:a16="http://schemas.microsoft.com/office/drawing/2014/main" id="{B9EBB12C-A518-4831-973D-FA2D02D741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5775"/>
            <a:ext cx="7740352" cy="515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1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993CC01-523A-4677-B573-5A16693FABE9" descr="IMG_0016.jpg">
            <a:extLst>
              <a:ext uri="{FF2B5EF4-FFF2-40B4-BE49-F238E27FC236}">
                <a16:creationId xmlns:a16="http://schemas.microsoft.com/office/drawing/2014/main" id="{82C96DE8-3776-4C0A-8FB7-BB6976D713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97" y="9785"/>
            <a:ext cx="8983205" cy="56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78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E227616-9333-431C-9183-8B63B1CFB566" descr="IMG_0017.jpg">
            <a:extLst>
              <a:ext uri="{FF2B5EF4-FFF2-40B4-BE49-F238E27FC236}">
                <a16:creationId xmlns:a16="http://schemas.microsoft.com/office/drawing/2014/main" id="{88D7F4E0-FA0A-4C60-9CD5-FB1A79CAB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00" y="10197"/>
            <a:ext cx="8172400" cy="524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4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074CDDCE-9E7A-42C1-AF4B-8625D1D97D16}"/>
              </a:ext>
            </a:extLst>
          </p:cNvPr>
          <p:cNvPicPr>
            <a:picLocks noChangeAspect="1"/>
          </p:cNvPicPr>
          <p:nvPr/>
        </p:nvPicPr>
        <p:blipFill>
          <a:blip r:embed="rId2"/>
          <a:stretch>
            <a:fillRect/>
          </a:stretch>
        </p:blipFill>
        <p:spPr>
          <a:xfrm>
            <a:off x="1619673" y="188640"/>
            <a:ext cx="5688632" cy="5638201"/>
          </a:xfrm>
          <a:prstGeom prst="rect">
            <a:avLst/>
          </a:prstGeom>
        </p:spPr>
      </p:pic>
    </p:spTree>
    <p:extLst>
      <p:ext uri="{BB962C8B-B14F-4D97-AF65-F5344CB8AC3E}">
        <p14:creationId xmlns:p14="http://schemas.microsoft.com/office/powerpoint/2010/main" val="159215912"/>
      </p:ext>
    </p:extLst>
  </p:cSld>
  <p:clrMapOvr>
    <a:masterClrMapping/>
  </p:clrMapOvr>
</p:sld>
</file>

<file path=ppt/theme/theme1.xml><?xml version="1.0" encoding="utf-8"?>
<a:theme xmlns:a="http://schemas.openxmlformats.org/drawingml/2006/main" name="HWL_PowerPoint">
  <a:themeElements>
    <a:clrScheme name="Healthwatch_Local_v6 1">
      <a:dk1>
        <a:srgbClr val="000000"/>
      </a:dk1>
      <a:lt1>
        <a:srgbClr val="FFFFFF"/>
      </a:lt1>
      <a:dk2>
        <a:srgbClr val="004F6B"/>
      </a:dk2>
      <a:lt2>
        <a:srgbClr val="E73E97"/>
      </a:lt2>
      <a:accent1>
        <a:srgbClr val="84BD00"/>
      </a:accent1>
      <a:accent2>
        <a:srgbClr val="00857C"/>
      </a:accent2>
      <a:accent3>
        <a:srgbClr val="FFFFFF"/>
      </a:accent3>
      <a:accent4>
        <a:srgbClr val="000000"/>
      </a:accent4>
      <a:accent5>
        <a:srgbClr val="C2DBAA"/>
      </a:accent5>
      <a:accent6>
        <a:srgbClr val="007870"/>
      </a:accent6>
      <a:hlink>
        <a:srgbClr val="A00054"/>
      </a:hlink>
      <a:folHlink>
        <a:srgbClr val="0080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watch_Local_v6 1">
        <a:dk1>
          <a:srgbClr val="000000"/>
        </a:dk1>
        <a:lt1>
          <a:srgbClr val="FFFFFF"/>
        </a:lt1>
        <a:dk2>
          <a:srgbClr val="004F6B"/>
        </a:dk2>
        <a:lt2>
          <a:srgbClr val="E73E97"/>
        </a:lt2>
        <a:accent1>
          <a:srgbClr val="84BD00"/>
        </a:accent1>
        <a:accent2>
          <a:srgbClr val="00857C"/>
        </a:accent2>
        <a:accent3>
          <a:srgbClr val="FFFFFF"/>
        </a:accent3>
        <a:accent4>
          <a:srgbClr val="000000"/>
        </a:accent4>
        <a:accent5>
          <a:srgbClr val="C2DBAA"/>
        </a:accent5>
        <a:accent6>
          <a:srgbClr val="007870"/>
        </a:accent6>
        <a:hlink>
          <a:srgbClr val="A00054"/>
        </a:hlink>
        <a:folHlink>
          <a:srgbClr val="0080A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ealthwatch_Local_v6 1">
    <a:dk1>
      <a:srgbClr val="000000"/>
    </a:dk1>
    <a:lt1>
      <a:srgbClr val="FFFFFF"/>
    </a:lt1>
    <a:dk2>
      <a:srgbClr val="004F6B"/>
    </a:dk2>
    <a:lt2>
      <a:srgbClr val="E73E97"/>
    </a:lt2>
    <a:accent1>
      <a:srgbClr val="84BD00"/>
    </a:accent1>
    <a:accent2>
      <a:srgbClr val="00857C"/>
    </a:accent2>
    <a:accent3>
      <a:srgbClr val="FFFFFF"/>
    </a:accent3>
    <a:accent4>
      <a:srgbClr val="000000"/>
    </a:accent4>
    <a:accent5>
      <a:srgbClr val="C2DBAA"/>
    </a:accent5>
    <a:accent6>
      <a:srgbClr val="007870"/>
    </a:accent6>
    <a:hlink>
      <a:srgbClr val="A00054"/>
    </a:hlink>
    <a:folHlink>
      <a:srgbClr val="0080A4"/>
    </a:folHlink>
  </a:clrScheme>
</a:themeOverride>
</file>

<file path=docProps/app.xml><?xml version="1.0" encoding="utf-8"?>
<Properties xmlns="http://schemas.openxmlformats.org/officeDocument/2006/extended-properties" xmlns:vt="http://schemas.openxmlformats.org/officeDocument/2006/docPropsVTypes">
  <Template/>
  <TotalTime>2333</TotalTime>
  <Words>1031</Words>
  <Application>Microsoft Office PowerPoint</Application>
  <PresentationFormat>On-screen Show (4:3)</PresentationFormat>
  <Paragraphs>112</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HWL_PowerPoint</vt:lpstr>
      <vt:lpstr>Your Health and Social Care Champion </vt:lpstr>
      <vt:lpstr>What is Healthwatch Sefton?</vt:lpstr>
      <vt:lpstr>What can Healthwatch Sefton do?</vt:lpstr>
      <vt:lpstr>Where will my feedback go? </vt:lpstr>
      <vt:lpstr>Leaving feedback on the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Signposting &amp; Information Service</vt:lpstr>
      <vt:lpstr>Healthwatch Sefton Independent Complaints Advocacy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Steven Penn</dc:creator>
  <cp:lastModifiedBy>Jack Morgan</cp:lastModifiedBy>
  <cp:revision>117</cp:revision>
  <cp:lastPrinted>2019-04-08T08:39:55Z</cp:lastPrinted>
  <dcterms:created xsi:type="dcterms:W3CDTF">2013-05-14T10:50:18Z</dcterms:created>
  <dcterms:modified xsi:type="dcterms:W3CDTF">2025-01-15T11:57:11Z</dcterms:modified>
</cp:coreProperties>
</file>